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8229600" cx="14630400"/>
  <p:notesSz cx="8229600" cy="14630400"/>
  <p:embeddedFontLst>
    <p:embeddedFont>
      <p:font typeface="Roboto Slab"/>
      <p:regular r:id="rId25"/>
      <p:bold r:id="rId26"/>
    </p:embeddedFont>
    <p:embeddedFont>
      <p:font typeface="Roboto Slab Light"/>
      <p:regular r:id="rId27"/>
      <p:bold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iWrmWDCwYV2RatscbvAWWZWARa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SlabLight-bold.fntdata"/><Relationship Id="rId27" Type="http://schemas.openxmlformats.org/officeDocument/2006/relationships/font" Target="fonts/RobotoSlab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2"/>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2"/>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7" name="Shape 37"/>
        <p:cNvGrpSpPr/>
        <p:nvPr/>
      </p:nvGrpSpPr>
      <p:grpSpPr>
        <a:xfrm>
          <a:off x="0" y="0"/>
          <a:ext cx="0" cy="0"/>
          <a:chOff x="0" y="0"/>
          <a:chExt cx="0" cy="0"/>
        </a:xfrm>
      </p:grpSpPr>
      <p:sp>
        <p:nvSpPr>
          <p:cNvPr id="38" name="Google Shape;38;p31"/>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1"/>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40" name="Shape 40"/>
        <p:cNvGrpSpPr/>
        <p:nvPr/>
      </p:nvGrpSpPr>
      <p:grpSpPr>
        <a:xfrm>
          <a:off x="0" y="0"/>
          <a:ext cx="0" cy="0"/>
          <a:chOff x="0" y="0"/>
          <a:chExt cx="0" cy="0"/>
        </a:xfrm>
      </p:grpSpPr>
      <p:sp>
        <p:nvSpPr>
          <p:cNvPr id="41" name="Google Shape;41;p32"/>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2"/>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43" name="Shape 43"/>
        <p:cNvGrpSpPr/>
        <p:nvPr/>
      </p:nvGrpSpPr>
      <p:grpSpPr>
        <a:xfrm>
          <a:off x="0" y="0"/>
          <a:ext cx="0" cy="0"/>
          <a:chOff x="0" y="0"/>
          <a:chExt cx="0" cy="0"/>
        </a:xfrm>
      </p:grpSpPr>
      <p:sp>
        <p:nvSpPr>
          <p:cNvPr id="44" name="Google Shape;44;p33"/>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3"/>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46" name="Shape 46"/>
        <p:cNvGrpSpPr/>
        <p:nvPr/>
      </p:nvGrpSpPr>
      <p:grpSpPr>
        <a:xfrm>
          <a:off x="0" y="0"/>
          <a:ext cx="0" cy="0"/>
          <a:chOff x="0" y="0"/>
          <a:chExt cx="0" cy="0"/>
        </a:xfrm>
      </p:grpSpPr>
      <p:sp>
        <p:nvSpPr>
          <p:cNvPr id="47" name="Google Shape;47;p34"/>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4"/>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49" name="Shape 49"/>
        <p:cNvGrpSpPr/>
        <p:nvPr/>
      </p:nvGrpSpPr>
      <p:grpSpPr>
        <a:xfrm>
          <a:off x="0" y="0"/>
          <a:ext cx="0" cy="0"/>
          <a:chOff x="0" y="0"/>
          <a:chExt cx="0" cy="0"/>
        </a:xfrm>
      </p:grpSpPr>
      <p:sp>
        <p:nvSpPr>
          <p:cNvPr id="50" name="Google Shape;50;p35"/>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5"/>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52" name="Shape 52"/>
        <p:cNvGrpSpPr/>
        <p:nvPr/>
      </p:nvGrpSpPr>
      <p:grpSpPr>
        <a:xfrm>
          <a:off x="0" y="0"/>
          <a:ext cx="0" cy="0"/>
          <a:chOff x="0" y="0"/>
          <a:chExt cx="0" cy="0"/>
        </a:xfrm>
      </p:grpSpPr>
      <p:sp>
        <p:nvSpPr>
          <p:cNvPr id="53" name="Google Shape;53;p36"/>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6"/>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55" name="Shape 55"/>
        <p:cNvGrpSpPr/>
        <p:nvPr/>
      </p:nvGrpSpPr>
      <p:grpSpPr>
        <a:xfrm>
          <a:off x="0" y="0"/>
          <a:ext cx="0" cy="0"/>
          <a:chOff x="0" y="0"/>
          <a:chExt cx="0" cy="0"/>
        </a:xfrm>
      </p:grpSpPr>
      <p:sp>
        <p:nvSpPr>
          <p:cNvPr id="56" name="Google Shape;56;p37"/>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7"/>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58" name="Shape 58"/>
        <p:cNvGrpSpPr/>
        <p:nvPr/>
      </p:nvGrpSpPr>
      <p:grpSpPr>
        <a:xfrm>
          <a:off x="0" y="0"/>
          <a:ext cx="0" cy="0"/>
          <a:chOff x="0" y="0"/>
          <a:chExt cx="0" cy="0"/>
        </a:xfrm>
      </p:grpSpPr>
      <p:sp>
        <p:nvSpPr>
          <p:cNvPr id="59" name="Google Shape;59;p38"/>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8"/>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61" name="Shape 61"/>
        <p:cNvGrpSpPr/>
        <p:nvPr/>
      </p:nvGrpSpPr>
      <p:grpSpPr>
        <a:xfrm>
          <a:off x="0" y="0"/>
          <a:ext cx="0" cy="0"/>
          <a:chOff x="0" y="0"/>
          <a:chExt cx="0" cy="0"/>
        </a:xfrm>
      </p:grpSpPr>
      <p:sp>
        <p:nvSpPr>
          <p:cNvPr id="62" name="Google Shape;62;p39"/>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9"/>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64" name="Shape 64"/>
        <p:cNvGrpSpPr/>
        <p:nvPr/>
      </p:nvGrpSpPr>
      <p:grpSpPr>
        <a:xfrm>
          <a:off x="0" y="0"/>
          <a:ext cx="0" cy="0"/>
          <a:chOff x="0" y="0"/>
          <a:chExt cx="0" cy="0"/>
        </a:xfrm>
      </p:grpSpPr>
      <p:sp>
        <p:nvSpPr>
          <p:cNvPr id="65" name="Google Shape;65;p40"/>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0"/>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23"/>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3"/>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spTree>
      <p:nvGrpSpPr>
        <p:cNvPr id="67" name="Shape 67"/>
        <p:cNvGrpSpPr/>
        <p:nvPr/>
      </p:nvGrpSpPr>
      <p:grpSpPr>
        <a:xfrm>
          <a:off x="0" y="0"/>
          <a:ext cx="0" cy="0"/>
          <a:chOff x="0" y="0"/>
          <a:chExt cx="0" cy="0"/>
        </a:xfrm>
      </p:grpSpPr>
      <p:sp>
        <p:nvSpPr>
          <p:cNvPr id="68" name="Google Shape;68;p41"/>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1"/>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24"/>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4"/>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25"/>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5"/>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26"/>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6"/>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27"/>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7"/>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sp>
        <p:nvSpPr>
          <p:cNvPr id="29" name="Google Shape;29;p28"/>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8"/>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sp>
        <p:nvSpPr>
          <p:cNvPr id="32" name="Google Shape;32;p29"/>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9"/>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sp>
        <p:nvSpPr>
          <p:cNvPr id="35" name="Google Shape;35;p30"/>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0"/>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36.png"/><Relationship Id="rId5" Type="http://schemas.openxmlformats.org/officeDocument/2006/relationships/image" Target="../media/image24.png"/><Relationship Id="rId6" Type="http://schemas.openxmlformats.org/officeDocument/2006/relationships/image" Target="../media/image39.png"/><Relationship Id="rId7" Type="http://schemas.openxmlformats.org/officeDocument/2006/relationships/image" Target="../media/image27.png"/><Relationship Id="rId8"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12.png"/><Relationship Id="rId9" Type="http://schemas.openxmlformats.org/officeDocument/2006/relationships/image" Target="../media/image56.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43.png"/><Relationship Id="rId8"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55.png"/><Relationship Id="rId5"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preencoded.png" id="76" name="Google Shape;76;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7" name="Google Shape;77;p1"/>
          <p:cNvSpPr/>
          <p:nvPr/>
        </p:nvSpPr>
        <p:spPr>
          <a:xfrm>
            <a:off x="793790" y="244714"/>
            <a:ext cx="7556400" cy="18603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b="0" i="0" lang="en-US" sz="4000" u="none" cap="none" strike="noStrike">
                <a:solidFill>
                  <a:srgbClr val="3257B8"/>
                </a:solidFill>
                <a:latin typeface="Roboto Slab"/>
                <a:ea typeface="Roboto Slab"/>
                <a:cs typeface="Roboto Slab"/>
                <a:sym typeface="Roboto Slab"/>
              </a:rPr>
              <a:t>Understanding Information Warfare and Information Operations</a:t>
            </a:r>
            <a:endParaRPr b="0" i="0" sz="4000" u="none" cap="none" strike="noStrike"/>
          </a:p>
        </p:txBody>
      </p:sp>
      <p:sp>
        <p:nvSpPr>
          <p:cNvPr id="78" name="Google Shape;78;p1"/>
          <p:cNvSpPr/>
          <p:nvPr/>
        </p:nvSpPr>
        <p:spPr>
          <a:xfrm>
            <a:off x="640700" y="2682176"/>
            <a:ext cx="8360700" cy="50778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2500" u="none" cap="none" strike="noStrike">
                <a:solidFill>
                  <a:srgbClr val="15213F"/>
                </a:solidFill>
                <a:latin typeface="Roboto"/>
                <a:ea typeface="Roboto"/>
                <a:cs typeface="Roboto"/>
                <a:sym typeface="Roboto"/>
              </a:rPr>
              <a:t>Welcome to an exploration of the modern battlefield—one that exists not only in physical space but increasingly in the digital realm. Information warfare represents a fundamental shift in how conflicts are waged, where data, perception, and psychological influence can be as powerful as traditional weaponry. In this presentation, we'll examine how nations and organizations compete for information superiority and defend against evolving threats in our interconnected world.</a:t>
            </a:r>
            <a:endParaRPr b="0" i="0" sz="25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p:nvPr/>
        </p:nvSpPr>
        <p:spPr>
          <a:xfrm>
            <a:off x="519470" y="357188"/>
            <a:ext cx="8032194" cy="405765"/>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3257B8"/>
              </a:buClr>
              <a:buSzPts val="2550"/>
              <a:buFont typeface="Roboto Slab"/>
              <a:buNone/>
            </a:pPr>
            <a:r>
              <a:rPr b="0" i="0" lang="en-US" sz="2550" u="none" cap="none" strike="noStrike">
                <a:solidFill>
                  <a:srgbClr val="3257B8"/>
                </a:solidFill>
                <a:latin typeface="Roboto Slab"/>
                <a:ea typeface="Roboto Slab"/>
                <a:cs typeface="Roboto Slab"/>
                <a:sym typeface="Roboto Slab"/>
              </a:rPr>
              <a:t>Electronic Warfare and Command &amp; Control Warfare</a:t>
            </a:r>
            <a:endParaRPr b="0" i="0" sz="2550" u="none" cap="none" strike="noStrike"/>
          </a:p>
        </p:txBody>
      </p:sp>
      <p:sp>
        <p:nvSpPr>
          <p:cNvPr id="183" name="Google Shape;183;p10"/>
          <p:cNvSpPr/>
          <p:nvPr/>
        </p:nvSpPr>
        <p:spPr>
          <a:xfrm>
            <a:off x="519470" y="1103828"/>
            <a:ext cx="129778" cy="16228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000"/>
              <a:buFont typeface="Roboto Slab Light"/>
              <a:buNone/>
            </a:pPr>
            <a:r>
              <a:rPr b="0" i="0" lang="en-US" sz="1000" u="none" cap="none" strike="noStrike">
                <a:solidFill>
                  <a:srgbClr val="15213F"/>
                </a:solidFill>
                <a:latin typeface="Roboto Slab Light"/>
                <a:ea typeface="Roboto Slab Light"/>
                <a:cs typeface="Roboto Slab Light"/>
                <a:sym typeface="Roboto Slab Light"/>
              </a:rPr>
              <a:t>01</a:t>
            </a:r>
            <a:endParaRPr b="0" i="0" sz="1000" u="none" cap="none" strike="noStrike"/>
          </a:p>
        </p:txBody>
      </p:sp>
      <p:pic>
        <p:nvPicPr>
          <p:cNvPr descr="preencoded.png" id="184" name="Google Shape;184;p10"/>
          <p:cNvPicPr preferRelativeResize="0"/>
          <p:nvPr/>
        </p:nvPicPr>
        <p:blipFill rotWithShape="1">
          <a:blip r:embed="rId3">
            <a:alphaModFix/>
          </a:blip>
          <a:srcRect b="0" l="0" r="0" t="0"/>
          <a:stretch/>
        </p:blipFill>
        <p:spPr>
          <a:xfrm>
            <a:off x="519470" y="1309211"/>
            <a:ext cx="5941933" cy="15240"/>
          </a:xfrm>
          <a:prstGeom prst="rect">
            <a:avLst/>
          </a:prstGeom>
          <a:noFill/>
          <a:ln>
            <a:noFill/>
          </a:ln>
        </p:spPr>
      </p:pic>
      <p:sp>
        <p:nvSpPr>
          <p:cNvPr id="185" name="Google Shape;185;p10"/>
          <p:cNvSpPr/>
          <p:nvPr/>
        </p:nvSpPr>
        <p:spPr>
          <a:xfrm>
            <a:off x="519470" y="1404580"/>
            <a:ext cx="1623655" cy="203002"/>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15213F"/>
              </a:buClr>
              <a:buSzPts val="1250"/>
              <a:buFont typeface="Roboto Slab"/>
              <a:buNone/>
            </a:pPr>
            <a:r>
              <a:rPr b="0" i="0" lang="en-US" sz="1250" u="none" cap="none" strike="noStrike">
                <a:solidFill>
                  <a:srgbClr val="15213F"/>
                </a:solidFill>
                <a:latin typeface="Roboto Slab"/>
                <a:ea typeface="Roboto Slab"/>
                <a:cs typeface="Roboto Slab"/>
                <a:sym typeface="Roboto Slab"/>
              </a:rPr>
              <a:t>Electronic Attack</a:t>
            </a:r>
            <a:endParaRPr b="0" i="0" sz="1250" u="none" cap="none" strike="noStrike"/>
          </a:p>
        </p:txBody>
      </p:sp>
      <p:sp>
        <p:nvSpPr>
          <p:cNvPr id="186" name="Google Shape;186;p10"/>
          <p:cNvSpPr/>
          <p:nvPr/>
        </p:nvSpPr>
        <p:spPr>
          <a:xfrm>
            <a:off x="519470" y="1737360"/>
            <a:ext cx="5941933" cy="20776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000"/>
              <a:buFont typeface="Roboto"/>
              <a:buNone/>
            </a:pPr>
            <a:r>
              <a:rPr b="0" i="0" lang="en-US" sz="1000" u="none" cap="none" strike="noStrike">
                <a:solidFill>
                  <a:srgbClr val="15213F"/>
                </a:solidFill>
                <a:latin typeface="Roboto"/>
                <a:ea typeface="Roboto"/>
                <a:cs typeface="Roboto"/>
                <a:sym typeface="Roboto"/>
              </a:rPr>
              <a:t>Jamming enemy radar, communications, and sensor systems to blind adversary forces</a:t>
            </a:r>
            <a:endParaRPr b="0" i="0" sz="1000" u="none" cap="none" strike="noStrike"/>
          </a:p>
        </p:txBody>
      </p:sp>
      <p:sp>
        <p:nvSpPr>
          <p:cNvPr id="187" name="Google Shape;187;p10"/>
          <p:cNvSpPr/>
          <p:nvPr/>
        </p:nvSpPr>
        <p:spPr>
          <a:xfrm>
            <a:off x="519470" y="2172295"/>
            <a:ext cx="129778" cy="16228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000"/>
              <a:buFont typeface="Roboto Slab Light"/>
              <a:buNone/>
            </a:pPr>
            <a:r>
              <a:rPr b="0" i="0" lang="en-US" sz="1000" u="none" cap="none" strike="noStrike">
                <a:solidFill>
                  <a:srgbClr val="15213F"/>
                </a:solidFill>
                <a:latin typeface="Roboto Slab Light"/>
                <a:ea typeface="Roboto Slab Light"/>
                <a:cs typeface="Roboto Slab Light"/>
                <a:sym typeface="Roboto Slab Light"/>
              </a:rPr>
              <a:t>02</a:t>
            </a:r>
            <a:endParaRPr b="0" i="0" sz="1000" u="none" cap="none" strike="noStrike"/>
          </a:p>
        </p:txBody>
      </p:sp>
      <p:pic>
        <p:nvPicPr>
          <p:cNvPr descr="preencoded.png" id="188" name="Google Shape;188;p10"/>
          <p:cNvPicPr preferRelativeResize="0"/>
          <p:nvPr/>
        </p:nvPicPr>
        <p:blipFill rotWithShape="1">
          <a:blip r:embed="rId3">
            <a:alphaModFix/>
          </a:blip>
          <a:srcRect b="0" l="0" r="0" t="0"/>
          <a:stretch/>
        </p:blipFill>
        <p:spPr>
          <a:xfrm>
            <a:off x="519470" y="2351723"/>
            <a:ext cx="5941933" cy="15240"/>
          </a:xfrm>
          <a:prstGeom prst="rect">
            <a:avLst/>
          </a:prstGeom>
          <a:noFill/>
          <a:ln>
            <a:noFill/>
          </a:ln>
        </p:spPr>
      </p:pic>
      <p:sp>
        <p:nvSpPr>
          <p:cNvPr id="189" name="Google Shape;189;p10"/>
          <p:cNvSpPr/>
          <p:nvPr/>
        </p:nvSpPr>
        <p:spPr>
          <a:xfrm>
            <a:off x="519470" y="2473047"/>
            <a:ext cx="1623655" cy="203002"/>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15213F"/>
              </a:buClr>
              <a:buSzPts val="1250"/>
              <a:buFont typeface="Roboto Slab"/>
              <a:buNone/>
            </a:pPr>
            <a:r>
              <a:rPr b="0" i="0" lang="en-US" sz="1250" u="none" cap="none" strike="noStrike">
                <a:solidFill>
                  <a:srgbClr val="15213F"/>
                </a:solidFill>
                <a:latin typeface="Roboto Slab"/>
                <a:ea typeface="Roboto Slab"/>
                <a:cs typeface="Roboto Slab"/>
                <a:sym typeface="Roboto Slab"/>
              </a:rPr>
              <a:t>Electronic Protection</a:t>
            </a:r>
            <a:endParaRPr b="0" i="0" sz="1250" u="none" cap="none" strike="noStrike"/>
          </a:p>
        </p:txBody>
      </p:sp>
      <p:sp>
        <p:nvSpPr>
          <p:cNvPr id="190" name="Google Shape;190;p10"/>
          <p:cNvSpPr/>
          <p:nvPr/>
        </p:nvSpPr>
        <p:spPr>
          <a:xfrm>
            <a:off x="519470" y="2805827"/>
            <a:ext cx="5941933" cy="41552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000"/>
              <a:buFont typeface="Roboto"/>
              <a:buNone/>
            </a:pPr>
            <a:r>
              <a:rPr b="0" i="0" lang="en-US" sz="1000" u="none" cap="none" strike="noStrike">
                <a:solidFill>
                  <a:srgbClr val="15213F"/>
                </a:solidFill>
                <a:latin typeface="Roboto"/>
                <a:ea typeface="Roboto"/>
                <a:cs typeface="Roboto"/>
                <a:sym typeface="Roboto"/>
              </a:rPr>
              <a:t>Defending own systems against enemy jamming and interference through frequency hopping and encryption</a:t>
            </a:r>
            <a:endParaRPr b="0" i="0" sz="1000" u="none" cap="none" strike="noStrike"/>
          </a:p>
        </p:txBody>
      </p:sp>
      <p:sp>
        <p:nvSpPr>
          <p:cNvPr id="191" name="Google Shape;191;p10"/>
          <p:cNvSpPr/>
          <p:nvPr/>
        </p:nvSpPr>
        <p:spPr>
          <a:xfrm>
            <a:off x="519470" y="3448526"/>
            <a:ext cx="129778" cy="16228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000"/>
              <a:buFont typeface="Roboto Slab Light"/>
              <a:buNone/>
            </a:pPr>
            <a:r>
              <a:rPr b="0" i="0" lang="en-US" sz="1000" u="none" cap="none" strike="noStrike">
                <a:solidFill>
                  <a:srgbClr val="15213F"/>
                </a:solidFill>
                <a:latin typeface="Roboto Slab Light"/>
                <a:ea typeface="Roboto Slab Light"/>
                <a:cs typeface="Roboto Slab Light"/>
                <a:sym typeface="Roboto Slab Light"/>
              </a:rPr>
              <a:t>03</a:t>
            </a:r>
            <a:endParaRPr b="0" i="0" sz="1000" u="none" cap="none" strike="noStrike"/>
          </a:p>
        </p:txBody>
      </p:sp>
      <p:pic>
        <p:nvPicPr>
          <p:cNvPr descr="preencoded.png" id="192" name="Google Shape;192;p10"/>
          <p:cNvPicPr preferRelativeResize="0"/>
          <p:nvPr/>
        </p:nvPicPr>
        <p:blipFill rotWithShape="1">
          <a:blip r:embed="rId3">
            <a:alphaModFix/>
          </a:blip>
          <a:srcRect b="0" l="0" r="0" t="0"/>
          <a:stretch/>
        </p:blipFill>
        <p:spPr>
          <a:xfrm>
            <a:off x="519470" y="3601998"/>
            <a:ext cx="5941933" cy="15240"/>
          </a:xfrm>
          <a:prstGeom prst="rect">
            <a:avLst/>
          </a:prstGeom>
          <a:noFill/>
          <a:ln>
            <a:noFill/>
          </a:ln>
        </p:spPr>
      </p:pic>
      <p:sp>
        <p:nvSpPr>
          <p:cNvPr id="193" name="Google Shape;193;p10"/>
          <p:cNvSpPr/>
          <p:nvPr/>
        </p:nvSpPr>
        <p:spPr>
          <a:xfrm>
            <a:off x="519470" y="3749278"/>
            <a:ext cx="2087642" cy="203002"/>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15213F"/>
              </a:buClr>
              <a:buSzPts val="1250"/>
              <a:buFont typeface="Roboto Slab"/>
              <a:buNone/>
            </a:pPr>
            <a:r>
              <a:rPr b="0" i="0" lang="en-US" sz="1250" u="none" cap="none" strike="noStrike">
                <a:solidFill>
                  <a:srgbClr val="15213F"/>
                </a:solidFill>
                <a:latin typeface="Roboto Slab"/>
                <a:ea typeface="Roboto Slab"/>
                <a:cs typeface="Roboto Slab"/>
                <a:sym typeface="Roboto Slab"/>
              </a:rPr>
              <a:t>Electronic Warfare Support</a:t>
            </a:r>
            <a:endParaRPr b="0" i="0" sz="1250" u="none" cap="none" strike="noStrike"/>
          </a:p>
        </p:txBody>
      </p:sp>
      <p:sp>
        <p:nvSpPr>
          <p:cNvPr id="194" name="Google Shape;194;p10"/>
          <p:cNvSpPr/>
          <p:nvPr/>
        </p:nvSpPr>
        <p:spPr>
          <a:xfrm>
            <a:off x="519470" y="4082058"/>
            <a:ext cx="5941933" cy="20776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000"/>
              <a:buFont typeface="Roboto"/>
              <a:buNone/>
            </a:pPr>
            <a:r>
              <a:rPr b="0" i="0" lang="en-US" sz="1000" u="none" cap="none" strike="noStrike">
                <a:solidFill>
                  <a:srgbClr val="15213F"/>
                </a:solidFill>
                <a:latin typeface="Roboto"/>
                <a:ea typeface="Roboto"/>
                <a:cs typeface="Roboto"/>
                <a:sym typeface="Roboto"/>
              </a:rPr>
              <a:t>Intercepting and analyzing enemy signals to gather intelligence on capabilities and intentions</a:t>
            </a:r>
            <a:endParaRPr b="0" i="0" sz="1000" u="none" cap="none" strike="noStrike"/>
          </a:p>
        </p:txBody>
      </p:sp>
      <p:sp>
        <p:nvSpPr>
          <p:cNvPr id="195" name="Google Shape;195;p10"/>
          <p:cNvSpPr/>
          <p:nvPr/>
        </p:nvSpPr>
        <p:spPr>
          <a:xfrm>
            <a:off x="519470" y="4516993"/>
            <a:ext cx="129778" cy="16228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000"/>
              <a:buFont typeface="Roboto Slab Light"/>
              <a:buNone/>
            </a:pPr>
            <a:r>
              <a:rPr b="0" i="0" lang="en-US" sz="1000" u="none" cap="none" strike="noStrike">
                <a:solidFill>
                  <a:srgbClr val="15213F"/>
                </a:solidFill>
                <a:latin typeface="Roboto Slab Light"/>
                <a:ea typeface="Roboto Slab Light"/>
                <a:cs typeface="Roboto Slab Light"/>
                <a:sym typeface="Roboto Slab Light"/>
              </a:rPr>
              <a:t>04</a:t>
            </a:r>
            <a:endParaRPr b="0" i="0" sz="1000" u="none" cap="none" strike="noStrike"/>
          </a:p>
        </p:txBody>
      </p:sp>
      <p:pic>
        <p:nvPicPr>
          <p:cNvPr descr="preencoded.png" id="196" name="Google Shape;196;p10"/>
          <p:cNvPicPr preferRelativeResize="0"/>
          <p:nvPr/>
        </p:nvPicPr>
        <p:blipFill rotWithShape="1">
          <a:blip r:embed="rId3">
            <a:alphaModFix/>
          </a:blip>
          <a:srcRect b="0" l="0" r="0" t="0"/>
          <a:stretch/>
        </p:blipFill>
        <p:spPr>
          <a:xfrm>
            <a:off x="519470" y="4644509"/>
            <a:ext cx="5941933" cy="15240"/>
          </a:xfrm>
          <a:prstGeom prst="rect">
            <a:avLst/>
          </a:prstGeom>
          <a:noFill/>
          <a:ln>
            <a:noFill/>
          </a:ln>
        </p:spPr>
      </p:pic>
      <p:sp>
        <p:nvSpPr>
          <p:cNvPr id="197" name="Google Shape;197;p10"/>
          <p:cNvSpPr/>
          <p:nvPr/>
        </p:nvSpPr>
        <p:spPr>
          <a:xfrm>
            <a:off x="519470" y="4817745"/>
            <a:ext cx="2383631" cy="203002"/>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15213F"/>
              </a:buClr>
              <a:buSzPts val="1250"/>
              <a:buFont typeface="Roboto Slab"/>
              <a:buNone/>
            </a:pPr>
            <a:r>
              <a:rPr b="0" i="0" lang="en-US" sz="1250" u="none" cap="none" strike="noStrike">
                <a:solidFill>
                  <a:srgbClr val="15213F"/>
                </a:solidFill>
                <a:latin typeface="Roboto Slab"/>
                <a:ea typeface="Roboto Slab"/>
                <a:cs typeface="Roboto Slab"/>
                <a:sym typeface="Roboto Slab"/>
              </a:rPr>
              <a:t>Command &amp; Control Disruption</a:t>
            </a:r>
            <a:endParaRPr b="0" i="0" sz="1250" u="none" cap="none" strike="noStrike"/>
          </a:p>
        </p:txBody>
      </p:sp>
      <p:sp>
        <p:nvSpPr>
          <p:cNvPr id="198" name="Google Shape;198;p10"/>
          <p:cNvSpPr/>
          <p:nvPr/>
        </p:nvSpPr>
        <p:spPr>
          <a:xfrm>
            <a:off x="519470" y="5150525"/>
            <a:ext cx="5941933" cy="41552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000"/>
              <a:buFont typeface="Roboto"/>
              <a:buNone/>
            </a:pPr>
            <a:r>
              <a:rPr b="0" i="0" lang="en-US" sz="1000" u="none" cap="none" strike="noStrike">
                <a:solidFill>
                  <a:srgbClr val="15213F"/>
                </a:solidFill>
                <a:latin typeface="Roboto"/>
                <a:ea typeface="Roboto"/>
                <a:cs typeface="Roboto"/>
                <a:sym typeface="Roboto"/>
              </a:rPr>
              <a:t>Targeting decision-making processes by degrading communications between command elements and operational units</a:t>
            </a:r>
            <a:endParaRPr b="0" i="0" sz="1000" u="none" cap="none" strike="noStrike"/>
          </a:p>
        </p:txBody>
      </p:sp>
      <p:pic>
        <p:nvPicPr>
          <p:cNvPr descr="preencoded.png" id="199" name="Google Shape;199;p10"/>
          <p:cNvPicPr preferRelativeResize="0"/>
          <p:nvPr/>
        </p:nvPicPr>
        <p:blipFill rotWithShape="1">
          <a:blip r:embed="rId4">
            <a:alphaModFix/>
          </a:blip>
          <a:srcRect b="0" l="0" r="0" t="0"/>
          <a:stretch/>
        </p:blipFill>
        <p:spPr>
          <a:xfrm>
            <a:off x="6785729" y="1103828"/>
            <a:ext cx="7332702" cy="7332702"/>
          </a:xfrm>
          <a:prstGeom prst="rect">
            <a:avLst/>
          </a:prstGeom>
          <a:noFill/>
          <a:ln>
            <a:noFill/>
          </a:ln>
        </p:spPr>
      </p:pic>
      <p:sp>
        <p:nvSpPr>
          <p:cNvPr id="200" name="Google Shape;200;p10"/>
          <p:cNvSpPr/>
          <p:nvPr/>
        </p:nvSpPr>
        <p:spPr>
          <a:xfrm>
            <a:off x="6785729" y="8582620"/>
            <a:ext cx="7332702" cy="62329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000"/>
              <a:buFont typeface="Roboto"/>
              <a:buNone/>
            </a:pPr>
            <a:r>
              <a:rPr b="0" i="0" lang="en-US" sz="1000" u="none" cap="none" strike="noStrike">
                <a:solidFill>
                  <a:srgbClr val="15213F"/>
                </a:solidFill>
                <a:latin typeface="Roboto"/>
                <a:ea typeface="Roboto"/>
                <a:cs typeface="Roboto"/>
                <a:sym typeface="Roboto"/>
              </a:rPr>
              <a:t>Electronic warfare targets the electromagnetic spectrum to control the battlespace, while command and control warfare aims to degrade an adversary's ability to effectively command forces and execute operations. These operations create information advantage by denying adversaries situational awareness while maintaining our own.</a:t>
            </a:r>
            <a:endParaRPr b="0" i="0" sz="10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preencoded.png" id="206" name="Google Shape;206;p1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07" name="Google Shape;207;p11"/>
          <p:cNvSpPr/>
          <p:nvPr/>
        </p:nvSpPr>
        <p:spPr>
          <a:xfrm>
            <a:off x="793790" y="717709"/>
            <a:ext cx="7314843"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b="0" i="0" lang="en-US" sz="3900" u="none" cap="none" strike="noStrike">
                <a:solidFill>
                  <a:srgbClr val="3257B8"/>
                </a:solidFill>
                <a:latin typeface="Roboto Slab"/>
                <a:ea typeface="Roboto Slab"/>
                <a:cs typeface="Roboto Slab"/>
                <a:sym typeface="Roboto Slab"/>
              </a:rPr>
              <a:t>Economic Information Warfare</a:t>
            </a:r>
            <a:endParaRPr b="0" i="0" sz="3900" u="none" cap="none" strike="noStrike"/>
          </a:p>
        </p:txBody>
      </p:sp>
      <p:sp>
        <p:nvSpPr>
          <p:cNvPr id="208" name="Google Shape;208;p11"/>
          <p:cNvSpPr/>
          <p:nvPr/>
        </p:nvSpPr>
        <p:spPr>
          <a:xfrm>
            <a:off x="793790" y="1635443"/>
            <a:ext cx="7556421"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Economic information warfare represents the targeting of financial systems, economic transactions, and commercial infrastructure to weaken an adversary's economic foundation and capacity to sustain operations. In our interconnected global economy, electronic financial systems present both opportunities and vulnerabilities.</a:t>
            </a:r>
            <a:endParaRPr b="0" i="0" sz="1550" u="none" cap="none" strike="noStrike"/>
          </a:p>
        </p:txBody>
      </p:sp>
      <p:pic>
        <p:nvPicPr>
          <p:cNvPr descr="preencoded.png" id="209" name="Google Shape;209;p11"/>
          <p:cNvPicPr preferRelativeResize="0"/>
          <p:nvPr/>
        </p:nvPicPr>
        <p:blipFill rotWithShape="1">
          <a:blip r:embed="rId4">
            <a:alphaModFix/>
          </a:blip>
          <a:srcRect b="0" l="0" r="0" t="0"/>
          <a:stretch/>
        </p:blipFill>
        <p:spPr>
          <a:xfrm>
            <a:off x="793790" y="3128843"/>
            <a:ext cx="992267" cy="1461016"/>
          </a:xfrm>
          <a:prstGeom prst="rect">
            <a:avLst/>
          </a:prstGeom>
          <a:noFill/>
          <a:ln>
            <a:noFill/>
          </a:ln>
        </p:spPr>
      </p:pic>
      <p:sp>
        <p:nvSpPr>
          <p:cNvPr id="210" name="Google Shape;210;p11"/>
          <p:cNvSpPr/>
          <p:nvPr/>
        </p:nvSpPr>
        <p:spPr>
          <a:xfrm>
            <a:off x="1984415" y="3327202"/>
            <a:ext cx="3000613"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b="0" i="0" lang="en-US" sz="1950" u="none" cap="none" strike="noStrike">
                <a:solidFill>
                  <a:srgbClr val="15213F"/>
                </a:solidFill>
                <a:latin typeface="Roboto Slab"/>
                <a:ea typeface="Roboto Slab"/>
                <a:cs typeface="Roboto Slab"/>
                <a:sym typeface="Roboto Slab"/>
              </a:rPr>
              <a:t>Financial System Attacks</a:t>
            </a:r>
            <a:endParaRPr b="0" i="0" sz="1950" u="none" cap="none" strike="noStrike"/>
          </a:p>
        </p:txBody>
      </p:sp>
      <p:sp>
        <p:nvSpPr>
          <p:cNvPr id="211" name="Google Shape;211;p11"/>
          <p:cNvSpPr/>
          <p:nvPr/>
        </p:nvSpPr>
        <p:spPr>
          <a:xfrm>
            <a:off x="1984415" y="3756422"/>
            <a:ext cx="636579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Cyber operations targeting banking infrastructure, payment systems, and stock exchanges to create economic disruption</a:t>
            </a:r>
            <a:endParaRPr b="0" i="0" sz="1550" u="none" cap="none" strike="noStrike"/>
          </a:p>
        </p:txBody>
      </p:sp>
      <p:pic>
        <p:nvPicPr>
          <p:cNvPr descr="preencoded.png" id="212" name="Google Shape;212;p11"/>
          <p:cNvPicPr preferRelativeResize="0"/>
          <p:nvPr/>
        </p:nvPicPr>
        <p:blipFill rotWithShape="1">
          <a:blip r:embed="rId5">
            <a:alphaModFix/>
          </a:blip>
          <a:srcRect b="0" l="0" r="0" t="0"/>
          <a:stretch/>
        </p:blipFill>
        <p:spPr>
          <a:xfrm>
            <a:off x="793790" y="4589859"/>
            <a:ext cx="992267" cy="1461016"/>
          </a:xfrm>
          <a:prstGeom prst="rect">
            <a:avLst/>
          </a:prstGeom>
          <a:noFill/>
          <a:ln>
            <a:noFill/>
          </a:ln>
        </p:spPr>
      </p:pic>
      <p:sp>
        <p:nvSpPr>
          <p:cNvPr id="213" name="Google Shape;213;p11"/>
          <p:cNvSpPr/>
          <p:nvPr/>
        </p:nvSpPr>
        <p:spPr>
          <a:xfrm>
            <a:off x="1984415" y="4788218"/>
            <a:ext cx="3078837"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b="0" i="0" lang="en-US" sz="1950" u="none" cap="none" strike="noStrike">
                <a:solidFill>
                  <a:srgbClr val="15213F"/>
                </a:solidFill>
                <a:latin typeface="Roboto Slab"/>
                <a:ea typeface="Roboto Slab"/>
                <a:cs typeface="Roboto Slab"/>
                <a:sym typeface="Roboto Slab"/>
              </a:rPr>
              <a:t>Transaction Manipulation</a:t>
            </a:r>
            <a:endParaRPr b="0" i="0" sz="1950" u="none" cap="none" strike="noStrike"/>
          </a:p>
        </p:txBody>
      </p:sp>
      <p:sp>
        <p:nvSpPr>
          <p:cNvPr id="214" name="Google Shape;214;p11"/>
          <p:cNvSpPr/>
          <p:nvPr/>
        </p:nvSpPr>
        <p:spPr>
          <a:xfrm>
            <a:off x="1984415" y="5217438"/>
            <a:ext cx="636579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Interference with electronic commerce, trade systems, and financial data to undermine economic confidence and stability</a:t>
            </a:r>
            <a:endParaRPr b="0" i="0" sz="1550" u="none" cap="none" strike="noStrike"/>
          </a:p>
        </p:txBody>
      </p:sp>
      <p:pic>
        <p:nvPicPr>
          <p:cNvPr descr="preencoded.png" id="215" name="Google Shape;215;p11"/>
          <p:cNvPicPr preferRelativeResize="0"/>
          <p:nvPr/>
        </p:nvPicPr>
        <p:blipFill rotWithShape="1">
          <a:blip r:embed="rId6">
            <a:alphaModFix/>
          </a:blip>
          <a:srcRect b="0" l="0" r="0" t="0"/>
          <a:stretch/>
        </p:blipFill>
        <p:spPr>
          <a:xfrm>
            <a:off x="793790" y="6050875"/>
            <a:ext cx="992267" cy="1461016"/>
          </a:xfrm>
          <a:prstGeom prst="rect">
            <a:avLst/>
          </a:prstGeom>
          <a:noFill/>
          <a:ln>
            <a:noFill/>
          </a:ln>
        </p:spPr>
      </p:pic>
      <p:sp>
        <p:nvSpPr>
          <p:cNvPr id="216" name="Google Shape;216;p11"/>
          <p:cNvSpPr/>
          <p:nvPr/>
        </p:nvSpPr>
        <p:spPr>
          <a:xfrm>
            <a:off x="1984415" y="6249233"/>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b="0" i="0" lang="en-US" sz="1950" u="none" cap="none" strike="noStrike">
                <a:solidFill>
                  <a:srgbClr val="15213F"/>
                </a:solidFill>
                <a:latin typeface="Roboto Slab"/>
                <a:ea typeface="Roboto Slab"/>
                <a:cs typeface="Roboto Slab"/>
                <a:sym typeface="Roboto Slab"/>
              </a:rPr>
              <a:t>Economic Coercion</a:t>
            </a:r>
            <a:endParaRPr b="0" i="0" sz="1950" u="none" cap="none" strike="noStrike"/>
          </a:p>
        </p:txBody>
      </p:sp>
      <p:sp>
        <p:nvSpPr>
          <p:cNvPr id="217" name="Google Shape;217;p11"/>
          <p:cNvSpPr/>
          <p:nvPr/>
        </p:nvSpPr>
        <p:spPr>
          <a:xfrm>
            <a:off x="1984415" y="6678454"/>
            <a:ext cx="636579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Using information operations to amplify economic pressure, create market instability, and achieve strategic objectives</a:t>
            </a:r>
            <a:endParaRPr b="0" i="0" sz="15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preencoded.png" id="223" name="Google Shape;223;p12"/>
          <p:cNvPicPr preferRelativeResize="0"/>
          <p:nvPr/>
        </p:nvPicPr>
        <p:blipFill rotWithShape="1">
          <a:blip r:embed="rId3">
            <a:alphaModFix/>
          </a:blip>
          <a:srcRect b="0" l="0" r="0" t="0"/>
          <a:stretch/>
        </p:blipFill>
        <p:spPr>
          <a:xfrm>
            <a:off x="0" y="0"/>
            <a:ext cx="14630400" cy="2480905"/>
          </a:xfrm>
          <a:prstGeom prst="rect">
            <a:avLst/>
          </a:prstGeom>
          <a:noFill/>
          <a:ln>
            <a:noFill/>
          </a:ln>
        </p:spPr>
      </p:pic>
      <p:sp>
        <p:nvSpPr>
          <p:cNvPr id="224" name="Google Shape;224;p12"/>
          <p:cNvSpPr/>
          <p:nvPr/>
        </p:nvSpPr>
        <p:spPr>
          <a:xfrm>
            <a:off x="793790" y="4114800"/>
            <a:ext cx="13042821" cy="248078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7800"/>
              <a:buFont typeface="Roboto Slab"/>
              <a:buNone/>
            </a:pPr>
            <a:r>
              <a:rPr b="0" i="0" lang="en-US" sz="7800" u="none" cap="none" strike="noStrike">
                <a:solidFill>
                  <a:srgbClr val="3257B8"/>
                </a:solidFill>
                <a:latin typeface="Roboto Slab"/>
                <a:ea typeface="Roboto Slab"/>
                <a:cs typeface="Roboto Slab"/>
                <a:sym typeface="Roboto Slab"/>
              </a:rPr>
              <a:t>Chapter 3: Cognitive and Psychological Dimensions</a:t>
            </a:r>
            <a:endParaRPr b="0" i="0" sz="78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p:nvPr/>
        </p:nvSpPr>
        <p:spPr>
          <a:xfrm>
            <a:off x="396835" y="272891"/>
            <a:ext cx="4305062"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3257B8"/>
              </a:buClr>
              <a:buSzPts val="1950"/>
              <a:buFont typeface="Roboto Slab"/>
              <a:buNone/>
            </a:pPr>
            <a:r>
              <a:rPr b="0" i="0" lang="en-US" sz="1950" u="none" cap="none" strike="noStrike">
                <a:solidFill>
                  <a:srgbClr val="3257B8"/>
                </a:solidFill>
                <a:latin typeface="Roboto Slab"/>
                <a:ea typeface="Roboto Slab"/>
                <a:cs typeface="Roboto Slab"/>
                <a:sym typeface="Roboto Slab"/>
              </a:rPr>
              <a:t>Cognitive Warfare: The New Frontier</a:t>
            </a:r>
            <a:endParaRPr b="0" i="0" sz="1950" u="none" cap="none" strike="noStrike"/>
          </a:p>
        </p:txBody>
      </p:sp>
      <p:sp>
        <p:nvSpPr>
          <p:cNvPr id="231" name="Google Shape;231;p13"/>
          <p:cNvSpPr/>
          <p:nvPr/>
        </p:nvSpPr>
        <p:spPr>
          <a:xfrm>
            <a:off x="396835" y="821174"/>
            <a:ext cx="6797397" cy="475774"/>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Cognitive warfare represents an evolution beyond traditional information operations, directly targeting how individuals and populations think, perceive reality, and make decisions. By combining insights from neuroscience, behavioral psychology, and digital technology, cognitive warfare seeks to shape the fundamental cognitive processes that drive human behavior.</a:t>
            </a:r>
            <a:endParaRPr b="0" i="0" sz="750" u="none" cap="none" strike="noStrike"/>
          </a:p>
        </p:txBody>
      </p:sp>
      <p:sp>
        <p:nvSpPr>
          <p:cNvPr id="232" name="Google Shape;232;p13"/>
          <p:cNvSpPr/>
          <p:nvPr/>
        </p:nvSpPr>
        <p:spPr>
          <a:xfrm>
            <a:off x="396835" y="1386245"/>
            <a:ext cx="6797397" cy="475774"/>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This emerging domain weaponizes information to exploit cognitive biases, manipulate perception, and influence decision-making at both individual and societal levels. Unlike kinetic warfare that targets physical assets or cyber warfare that targets digital systems, cognitive warfare targets the human mind itself.</a:t>
            </a:r>
            <a:endParaRPr b="0" i="0" sz="750" u="none" cap="none" strike="noStrike"/>
          </a:p>
        </p:txBody>
      </p:sp>
      <p:pic>
        <p:nvPicPr>
          <p:cNvPr descr="preencoded.png" id="233" name="Google Shape;233;p13"/>
          <p:cNvPicPr preferRelativeResize="0"/>
          <p:nvPr/>
        </p:nvPicPr>
        <p:blipFill rotWithShape="1">
          <a:blip r:embed="rId3">
            <a:alphaModFix/>
          </a:blip>
          <a:srcRect b="0" l="0" r="0" t="0"/>
          <a:stretch/>
        </p:blipFill>
        <p:spPr>
          <a:xfrm>
            <a:off x="8123515" y="843439"/>
            <a:ext cx="5437823" cy="5437822"/>
          </a:xfrm>
          <a:prstGeom prst="rect">
            <a:avLst/>
          </a:prstGeom>
          <a:noFill/>
          <a:ln>
            <a:noFill/>
          </a:ln>
        </p:spPr>
      </p:pic>
      <p:pic>
        <p:nvPicPr>
          <p:cNvPr descr="preencoded.png" id="234" name="Google Shape;234;p13"/>
          <p:cNvPicPr preferRelativeResize="0"/>
          <p:nvPr/>
        </p:nvPicPr>
        <p:blipFill rotWithShape="1">
          <a:blip r:embed="rId4">
            <a:alphaModFix/>
          </a:blip>
          <a:srcRect b="0" l="0" r="0" t="0"/>
          <a:stretch/>
        </p:blipFill>
        <p:spPr>
          <a:xfrm>
            <a:off x="9443621" y="2121158"/>
            <a:ext cx="148471" cy="148471"/>
          </a:xfrm>
          <a:prstGeom prst="rect">
            <a:avLst/>
          </a:prstGeom>
          <a:noFill/>
          <a:ln>
            <a:noFill/>
          </a:ln>
        </p:spPr>
      </p:pic>
      <p:sp>
        <p:nvSpPr>
          <p:cNvPr id="235" name="Google Shape;235;p13"/>
          <p:cNvSpPr/>
          <p:nvPr/>
        </p:nvSpPr>
        <p:spPr>
          <a:xfrm>
            <a:off x="7443788" y="6430089"/>
            <a:ext cx="198358" cy="198358"/>
          </a:xfrm>
          <a:prstGeom prst="roundRect">
            <a:avLst>
              <a:gd fmla="val 750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6" name="Google Shape;236;p13"/>
          <p:cNvPicPr preferRelativeResize="0"/>
          <p:nvPr/>
        </p:nvPicPr>
        <p:blipFill rotWithShape="1">
          <a:blip r:embed="rId4">
            <a:alphaModFix/>
          </a:blip>
          <a:srcRect b="0" l="0" r="0" t="0"/>
          <a:stretch/>
        </p:blipFill>
        <p:spPr>
          <a:xfrm>
            <a:off x="7480995" y="6467237"/>
            <a:ext cx="123944" cy="123944"/>
          </a:xfrm>
          <a:prstGeom prst="rect">
            <a:avLst/>
          </a:prstGeom>
          <a:noFill/>
          <a:ln>
            <a:noFill/>
          </a:ln>
        </p:spPr>
      </p:pic>
      <p:sp>
        <p:nvSpPr>
          <p:cNvPr id="237" name="Google Shape;237;p13"/>
          <p:cNvSpPr/>
          <p:nvPr/>
        </p:nvSpPr>
        <p:spPr>
          <a:xfrm>
            <a:off x="7741325" y="6451759"/>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Target Selection</a:t>
            </a:r>
            <a:endParaRPr b="0" i="0" sz="950" u="none" cap="none" strike="noStrike"/>
          </a:p>
        </p:txBody>
      </p:sp>
      <p:sp>
        <p:nvSpPr>
          <p:cNvPr id="238" name="Google Shape;238;p13"/>
          <p:cNvSpPr/>
          <p:nvPr/>
        </p:nvSpPr>
        <p:spPr>
          <a:xfrm>
            <a:off x="7741325" y="6705957"/>
            <a:ext cx="6499860"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Identify vulnerable populations and decision-makers</a:t>
            </a:r>
            <a:endParaRPr b="0" i="0" sz="750" u="none" cap="none" strike="noStrike"/>
          </a:p>
        </p:txBody>
      </p:sp>
      <p:pic>
        <p:nvPicPr>
          <p:cNvPr descr="preencoded.png" id="239" name="Google Shape;239;p13"/>
          <p:cNvPicPr preferRelativeResize="0"/>
          <p:nvPr/>
        </p:nvPicPr>
        <p:blipFill rotWithShape="1">
          <a:blip r:embed="rId5">
            <a:alphaModFix/>
          </a:blip>
          <a:srcRect b="0" l="0" r="0" t="0"/>
          <a:stretch/>
        </p:blipFill>
        <p:spPr>
          <a:xfrm>
            <a:off x="8123515" y="843439"/>
            <a:ext cx="5437823" cy="5437822"/>
          </a:xfrm>
          <a:prstGeom prst="rect">
            <a:avLst/>
          </a:prstGeom>
          <a:noFill/>
          <a:ln>
            <a:noFill/>
          </a:ln>
        </p:spPr>
      </p:pic>
      <p:pic>
        <p:nvPicPr>
          <p:cNvPr descr="preencoded.png" id="240" name="Google Shape;240;p13"/>
          <p:cNvPicPr preferRelativeResize="0"/>
          <p:nvPr/>
        </p:nvPicPr>
        <p:blipFill rotWithShape="1">
          <a:blip r:embed="rId4">
            <a:alphaModFix/>
          </a:blip>
          <a:srcRect b="0" l="0" r="0" t="0"/>
          <a:stretch/>
        </p:blipFill>
        <p:spPr>
          <a:xfrm>
            <a:off x="11658660" y="1805880"/>
            <a:ext cx="148471" cy="148471"/>
          </a:xfrm>
          <a:prstGeom prst="rect">
            <a:avLst/>
          </a:prstGeom>
          <a:noFill/>
          <a:ln>
            <a:noFill/>
          </a:ln>
        </p:spPr>
      </p:pic>
      <p:sp>
        <p:nvSpPr>
          <p:cNvPr id="241" name="Google Shape;241;p13"/>
          <p:cNvSpPr/>
          <p:nvPr/>
        </p:nvSpPr>
        <p:spPr>
          <a:xfrm>
            <a:off x="7443788" y="7013377"/>
            <a:ext cx="198358" cy="198358"/>
          </a:xfrm>
          <a:prstGeom prst="roundRect">
            <a:avLst>
              <a:gd fmla="val 750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2" name="Google Shape;242;p13"/>
          <p:cNvPicPr preferRelativeResize="0"/>
          <p:nvPr/>
        </p:nvPicPr>
        <p:blipFill rotWithShape="1">
          <a:blip r:embed="rId4">
            <a:alphaModFix/>
          </a:blip>
          <a:srcRect b="0" l="0" r="0" t="0"/>
          <a:stretch/>
        </p:blipFill>
        <p:spPr>
          <a:xfrm>
            <a:off x="7480995" y="7050524"/>
            <a:ext cx="123944" cy="123944"/>
          </a:xfrm>
          <a:prstGeom prst="rect">
            <a:avLst/>
          </a:prstGeom>
          <a:noFill/>
          <a:ln>
            <a:noFill/>
          </a:ln>
        </p:spPr>
      </p:pic>
      <p:sp>
        <p:nvSpPr>
          <p:cNvPr id="243" name="Google Shape;243;p13"/>
          <p:cNvSpPr/>
          <p:nvPr/>
        </p:nvSpPr>
        <p:spPr>
          <a:xfrm>
            <a:off x="7741325" y="7035046"/>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Analysis</a:t>
            </a:r>
            <a:endParaRPr b="0" i="0" sz="950" u="none" cap="none" strike="noStrike"/>
          </a:p>
        </p:txBody>
      </p:sp>
      <p:sp>
        <p:nvSpPr>
          <p:cNvPr id="244" name="Google Shape;244;p13"/>
          <p:cNvSpPr/>
          <p:nvPr/>
        </p:nvSpPr>
        <p:spPr>
          <a:xfrm>
            <a:off x="7741325" y="7289244"/>
            <a:ext cx="6499860"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Study cognitive biases and psychological vulnerabilities</a:t>
            </a:r>
            <a:endParaRPr b="0" i="0" sz="750" u="none" cap="none" strike="noStrike"/>
          </a:p>
        </p:txBody>
      </p:sp>
      <p:pic>
        <p:nvPicPr>
          <p:cNvPr descr="preencoded.png" id="245" name="Google Shape;245;p13"/>
          <p:cNvPicPr preferRelativeResize="0"/>
          <p:nvPr/>
        </p:nvPicPr>
        <p:blipFill rotWithShape="1">
          <a:blip r:embed="rId6">
            <a:alphaModFix/>
          </a:blip>
          <a:srcRect b="0" l="0" r="0" t="0"/>
          <a:stretch/>
        </p:blipFill>
        <p:spPr>
          <a:xfrm>
            <a:off x="8123515" y="843439"/>
            <a:ext cx="5437823" cy="5437822"/>
          </a:xfrm>
          <a:prstGeom prst="rect">
            <a:avLst/>
          </a:prstGeom>
          <a:noFill/>
          <a:ln>
            <a:noFill/>
          </a:ln>
        </p:spPr>
      </p:pic>
      <p:pic>
        <p:nvPicPr>
          <p:cNvPr descr="preencoded.png" id="246" name="Google Shape;246;p13"/>
          <p:cNvPicPr preferRelativeResize="0"/>
          <p:nvPr/>
        </p:nvPicPr>
        <p:blipFill rotWithShape="1">
          <a:blip r:embed="rId4">
            <a:alphaModFix/>
          </a:blip>
          <a:srcRect b="0" l="0" r="0" t="0"/>
          <a:stretch/>
        </p:blipFill>
        <p:spPr>
          <a:xfrm>
            <a:off x="12643068" y="3815179"/>
            <a:ext cx="148471" cy="148471"/>
          </a:xfrm>
          <a:prstGeom prst="rect">
            <a:avLst/>
          </a:prstGeom>
          <a:noFill/>
          <a:ln>
            <a:noFill/>
          </a:ln>
        </p:spPr>
      </p:pic>
      <p:sp>
        <p:nvSpPr>
          <p:cNvPr id="247" name="Google Shape;247;p13"/>
          <p:cNvSpPr/>
          <p:nvPr/>
        </p:nvSpPr>
        <p:spPr>
          <a:xfrm>
            <a:off x="7443788" y="7596664"/>
            <a:ext cx="198358" cy="198358"/>
          </a:xfrm>
          <a:prstGeom prst="roundRect">
            <a:avLst>
              <a:gd fmla="val 750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8" name="Google Shape;248;p13"/>
          <p:cNvPicPr preferRelativeResize="0"/>
          <p:nvPr/>
        </p:nvPicPr>
        <p:blipFill rotWithShape="1">
          <a:blip r:embed="rId4">
            <a:alphaModFix/>
          </a:blip>
          <a:srcRect b="0" l="0" r="0" t="0"/>
          <a:stretch/>
        </p:blipFill>
        <p:spPr>
          <a:xfrm>
            <a:off x="7480995" y="7633811"/>
            <a:ext cx="123944" cy="123944"/>
          </a:xfrm>
          <a:prstGeom prst="rect">
            <a:avLst/>
          </a:prstGeom>
          <a:noFill/>
          <a:ln>
            <a:noFill/>
          </a:ln>
        </p:spPr>
      </p:pic>
      <p:sp>
        <p:nvSpPr>
          <p:cNvPr id="249" name="Google Shape;249;p13"/>
          <p:cNvSpPr/>
          <p:nvPr/>
        </p:nvSpPr>
        <p:spPr>
          <a:xfrm>
            <a:off x="7741325" y="7618333"/>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Message Crafting</a:t>
            </a:r>
            <a:endParaRPr b="0" i="0" sz="950" u="none" cap="none" strike="noStrike"/>
          </a:p>
        </p:txBody>
      </p:sp>
      <p:sp>
        <p:nvSpPr>
          <p:cNvPr id="250" name="Google Shape;250;p13"/>
          <p:cNvSpPr/>
          <p:nvPr/>
        </p:nvSpPr>
        <p:spPr>
          <a:xfrm>
            <a:off x="7741325" y="7872532"/>
            <a:ext cx="6499860"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Develop tailored narratives exploiting identified weaknesses</a:t>
            </a:r>
            <a:endParaRPr b="0" i="0" sz="750" u="none" cap="none" strike="noStrike"/>
          </a:p>
        </p:txBody>
      </p:sp>
      <p:pic>
        <p:nvPicPr>
          <p:cNvPr descr="preencoded.png" id="251" name="Google Shape;251;p13"/>
          <p:cNvPicPr preferRelativeResize="0"/>
          <p:nvPr/>
        </p:nvPicPr>
        <p:blipFill rotWithShape="1">
          <a:blip r:embed="rId7">
            <a:alphaModFix/>
          </a:blip>
          <a:srcRect b="0" l="0" r="0" t="0"/>
          <a:stretch/>
        </p:blipFill>
        <p:spPr>
          <a:xfrm>
            <a:off x="8123515" y="843439"/>
            <a:ext cx="5437823" cy="5437822"/>
          </a:xfrm>
          <a:prstGeom prst="rect">
            <a:avLst/>
          </a:prstGeom>
          <a:noFill/>
          <a:ln>
            <a:noFill/>
          </a:ln>
        </p:spPr>
      </p:pic>
      <p:pic>
        <p:nvPicPr>
          <p:cNvPr descr="preencoded.png" id="252" name="Google Shape;252;p13"/>
          <p:cNvPicPr preferRelativeResize="0"/>
          <p:nvPr/>
        </p:nvPicPr>
        <p:blipFill rotWithShape="1">
          <a:blip r:embed="rId4">
            <a:alphaModFix/>
          </a:blip>
          <a:srcRect b="0" l="0" r="0" t="0"/>
          <a:stretch/>
        </p:blipFill>
        <p:spPr>
          <a:xfrm>
            <a:off x="11036320" y="5372160"/>
            <a:ext cx="148471" cy="148471"/>
          </a:xfrm>
          <a:prstGeom prst="rect">
            <a:avLst/>
          </a:prstGeom>
          <a:noFill/>
          <a:ln>
            <a:noFill/>
          </a:ln>
        </p:spPr>
      </p:pic>
      <p:sp>
        <p:nvSpPr>
          <p:cNvPr id="253" name="Google Shape;253;p13"/>
          <p:cNvSpPr/>
          <p:nvPr/>
        </p:nvSpPr>
        <p:spPr>
          <a:xfrm>
            <a:off x="7443788" y="8179951"/>
            <a:ext cx="198358" cy="198358"/>
          </a:xfrm>
          <a:prstGeom prst="roundRect">
            <a:avLst>
              <a:gd fmla="val 750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4" name="Google Shape;254;p13"/>
          <p:cNvPicPr preferRelativeResize="0"/>
          <p:nvPr/>
        </p:nvPicPr>
        <p:blipFill rotWithShape="1">
          <a:blip r:embed="rId4">
            <a:alphaModFix/>
          </a:blip>
          <a:srcRect b="0" l="0" r="0" t="0"/>
          <a:stretch/>
        </p:blipFill>
        <p:spPr>
          <a:xfrm>
            <a:off x="7480995" y="8217098"/>
            <a:ext cx="123944" cy="123944"/>
          </a:xfrm>
          <a:prstGeom prst="rect">
            <a:avLst/>
          </a:prstGeom>
          <a:noFill/>
          <a:ln>
            <a:noFill/>
          </a:ln>
        </p:spPr>
      </p:pic>
      <p:sp>
        <p:nvSpPr>
          <p:cNvPr id="255" name="Google Shape;255;p13"/>
          <p:cNvSpPr/>
          <p:nvPr/>
        </p:nvSpPr>
        <p:spPr>
          <a:xfrm>
            <a:off x="7741325" y="8201620"/>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Dissemination</a:t>
            </a:r>
            <a:endParaRPr b="0" i="0" sz="950" u="none" cap="none" strike="noStrike"/>
          </a:p>
        </p:txBody>
      </p:sp>
      <p:sp>
        <p:nvSpPr>
          <p:cNvPr id="256" name="Google Shape;256;p13"/>
          <p:cNvSpPr/>
          <p:nvPr/>
        </p:nvSpPr>
        <p:spPr>
          <a:xfrm>
            <a:off x="7741325" y="8455819"/>
            <a:ext cx="6499860"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Deploy content through optimal channels and amplifiers</a:t>
            </a:r>
            <a:endParaRPr b="0" i="0" sz="750" u="none" cap="none" strike="noStrike"/>
          </a:p>
        </p:txBody>
      </p:sp>
      <p:pic>
        <p:nvPicPr>
          <p:cNvPr descr="preencoded.png" id="257" name="Google Shape;257;p13"/>
          <p:cNvPicPr preferRelativeResize="0"/>
          <p:nvPr/>
        </p:nvPicPr>
        <p:blipFill rotWithShape="1">
          <a:blip r:embed="rId8">
            <a:alphaModFix/>
          </a:blip>
          <a:srcRect b="0" l="0" r="0" t="0"/>
          <a:stretch/>
        </p:blipFill>
        <p:spPr>
          <a:xfrm>
            <a:off x="8123515" y="843439"/>
            <a:ext cx="5437823" cy="5437822"/>
          </a:xfrm>
          <a:prstGeom prst="rect">
            <a:avLst/>
          </a:prstGeom>
          <a:noFill/>
          <a:ln>
            <a:noFill/>
          </a:ln>
        </p:spPr>
      </p:pic>
      <p:pic>
        <p:nvPicPr>
          <p:cNvPr descr="preencoded.png" id="258" name="Google Shape;258;p13"/>
          <p:cNvPicPr preferRelativeResize="0"/>
          <p:nvPr/>
        </p:nvPicPr>
        <p:blipFill rotWithShape="1">
          <a:blip r:embed="rId4">
            <a:alphaModFix/>
          </a:blip>
          <a:srcRect b="0" l="0" r="0" t="0"/>
          <a:stretch/>
        </p:blipFill>
        <p:spPr>
          <a:xfrm>
            <a:off x="9058930" y="4325243"/>
            <a:ext cx="148471" cy="148471"/>
          </a:xfrm>
          <a:prstGeom prst="rect">
            <a:avLst/>
          </a:prstGeom>
          <a:noFill/>
          <a:ln>
            <a:noFill/>
          </a:ln>
        </p:spPr>
      </p:pic>
      <p:sp>
        <p:nvSpPr>
          <p:cNvPr id="259" name="Google Shape;259;p13"/>
          <p:cNvSpPr/>
          <p:nvPr/>
        </p:nvSpPr>
        <p:spPr>
          <a:xfrm>
            <a:off x="7443788" y="8763238"/>
            <a:ext cx="198358" cy="198358"/>
          </a:xfrm>
          <a:prstGeom prst="roundRect">
            <a:avLst>
              <a:gd fmla="val 750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0" name="Google Shape;260;p13"/>
          <p:cNvPicPr preferRelativeResize="0"/>
          <p:nvPr/>
        </p:nvPicPr>
        <p:blipFill rotWithShape="1">
          <a:blip r:embed="rId4">
            <a:alphaModFix/>
          </a:blip>
          <a:srcRect b="0" l="0" r="0" t="0"/>
          <a:stretch/>
        </p:blipFill>
        <p:spPr>
          <a:xfrm>
            <a:off x="7480995" y="8800386"/>
            <a:ext cx="123944" cy="123944"/>
          </a:xfrm>
          <a:prstGeom prst="rect">
            <a:avLst/>
          </a:prstGeom>
          <a:noFill/>
          <a:ln>
            <a:noFill/>
          </a:ln>
        </p:spPr>
      </p:pic>
      <p:sp>
        <p:nvSpPr>
          <p:cNvPr id="261" name="Google Shape;261;p13"/>
          <p:cNvSpPr/>
          <p:nvPr/>
        </p:nvSpPr>
        <p:spPr>
          <a:xfrm>
            <a:off x="7741325" y="8784908"/>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Impact Assessment</a:t>
            </a:r>
            <a:endParaRPr b="0" i="0" sz="950" u="none" cap="none" strike="noStrike"/>
          </a:p>
        </p:txBody>
      </p:sp>
      <p:sp>
        <p:nvSpPr>
          <p:cNvPr id="262" name="Google Shape;262;p13"/>
          <p:cNvSpPr/>
          <p:nvPr/>
        </p:nvSpPr>
        <p:spPr>
          <a:xfrm>
            <a:off x="7741325" y="9039106"/>
            <a:ext cx="6499860"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Measure behavioral changes and refine approach</a:t>
            </a:r>
            <a:endParaRPr b="0" i="0" sz="750" u="none" cap="none" strike="noStrike"/>
          </a:p>
        </p:txBody>
      </p:sp>
      <p:sp>
        <p:nvSpPr>
          <p:cNvPr id="263" name="Google Shape;263;p13"/>
          <p:cNvSpPr/>
          <p:nvPr/>
        </p:nvSpPr>
        <p:spPr>
          <a:xfrm>
            <a:off x="396835" y="9420820"/>
            <a:ext cx="13836729" cy="421362"/>
          </a:xfrm>
          <a:prstGeom prst="roundRect">
            <a:avLst>
              <a:gd fmla="val 3533" name="adj"/>
            </a:avLst>
          </a:prstGeom>
          <a:solidFill>
            <a:srgbClr val="C3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4" name="Google Shape;264;p13"/>
          <p:cNvPicPr preferRelativeResize="0"/>
          <p:nvPr/>
        </p:nvPicPr>
        <p:blipFill rotWithShape="1">
          <a:blip r:embed="rId9">
            <a:alphaModFix/>
          </a:blip>
          <a:srcRect b="0" l="0" r="0" t="0"/>
          <a:stretch/>
        </p:blipFill>
        <p:spPr>
          <a:xfrm>
            <a:off x="496014" y="9564648"/>
            <a:ext cx="123944" cy="99179"/>
          </a:xfrm>
          <a:prstGeom prst="rect">
            <a:avLst/>
          </a:prstGeom>
          <a:noFill/>
          <a:ln>
            <a:noFill/>
          </a:ln>
        </p:spPr>
      </p:pic>
      <p:sp>
        <p:nvSpPr>
          <p:cNvPr id="265" name="Google Shape;265;p13"/>
          <p:cNvSpPr/>
          <p:nvPr/>
        </p:nvSpPr>
        <p:spPr>
          <a:xfrm>
            <a:off x="719137" y="9544764"/>
            <a:ext cx="13415248"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000000"/>
              </a:buClr>
              <a:buSzPts val="750"/>
              <a:buFont typeface="Roboto"/>
              <a:buNone/>
            </a:pPr>
            <a:r>
              <a:rPr b="1" i="0" lang="en-US" sz="750" u="none" cap="none" strike="noStrike">
                <a:solidFill>
                  <a:srgbClr val="000000"/>
                </a:solidFill>
                <a:latin typeface="Roboto"/>
                <a:ea typeface="Roboto"/>
                <a:cs typeface="Roboto"/>
                <a:sym typeface="Roboto"/>
              </a:rPr>
              <a:t>Real-World Impact:</a:t>
            </a:r>
            <a:r>
              <a:rPr b="0" i="0" lang="en-US" sz="750" u="none" cap="none" strike="noStrike">
                <a:solidFill>
                  <a:srgbClr val="000000"/>
                </a:solidFill>
                <a:latin typeface="Roboto"/>
                <a:ea typeface="Roboto"/>
                <a:cs typeface="Roboto"/>
                <a:sym typeface="Roboto"/>
              </a:rPr>
              <a:t> Sophisticated disinformation campaigns have successfully shaped public opinion on critical issues, influenced electoral outcomes, and even incited real-world violence—all by exploiting cognitive vulnerabilities and the viral nature of social media platforms.</a:t>
            </a:r>
            <a:endParaRPr b="0" i="0" sz="75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4"/>
          <p:cNvSpPr/>
          <p:nvPr/>
        </p:nvSpPr>
        <p:spPr>
          <a:xfrm>
            <a:off x="600789" y="652343"/>
            <a:ext cx="9147215" cy="469344"/>
          </a:xfrm>
          <a:prstGeom prst="rect">
            <a:avLst/>
          </a:prstGeom>
          <a:noFill/>
          <a:ln>
            <a:noFill/>
          </a:ln>
        </p:spPr>
        <p:txBody>
          <a:bodyPr anchorCtr="0" anchor="t" bIns="0" lIns="0" spcFirstLastPara="1" rIns="0" wrap="square" tIns="0">
            <a:noAutofit/>
          </a:bodyPr>
          <a:lstStyle/>
          <a:p>
            <a:pPr indent="0" lvl="0" marL="0" marR="0" rtl="0" algn="l">
              <a:lnSpc>
                <a:spcPct val="123728"/>
              </a:lnSpc>
              <a:spcBef>
                <a:spcPts val="0"/>
              </a:spcBef>
              <a:spcAft>
                <a:spcPts val="0"/>
              </a:spcAft>
              <a:buClr>
                <a:srgbClr val="3257B8"/>
              </a:buClr>
              <a:buSzPts val="2950"/>
              <a:buFont typeface="Roboto Slab"/>
              <a:buNone/>
            </a:pPr>
            <a:r>
              <a:rPr b="0" i="0" lang="en-US" sz="2950" u="none" cap="none" strike="noStrike">
                <a:solidFill>
                  <a:srgbClr val="3257B8"/>
                </a:solidFill>
                <a:latin typeface="Roboto Slab"/>
                <a:ea typeface="Roboto Slab"/>
                <a:cs typeface="Roboto Slab"/>
                <a:sym typeface="Roboto Slab"/>
              </a:rPr>
              <a:t>Psychological Warfare vs. Psychological Operations</a:t>
            </a:r>
            <a:endParaRPr b="0" i="0" sz="2950" u="none" cap="none" strike="noStrike"/>
          </a:p>
        </p:txBody>
      </p:sp>
      <p:sp>
        <p:nvSpPr>
          <p:cNvPr id="272" name="Google Shape;272;p14"/>
          <p:cNvSpPr/>
          <p:nvPr/>
        </p:nvSpPr>
        <p:spPr>
          <a:xfrm>
            <a:off x="7307580" y="1422083"/>
            <a:ext cx="15240" cy="5505331"/>
          </a:xfrm>
          <a:prstGeom prst="roundRect">
            <a:avLst>
              <a:gd fmla="val 147858" name="adj"/>
            </a:avLst>
          </a:prstGeom>
          <a:solidFill>
            <a:srgbClr val="CFD2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585549" y="1422083"/>
            <a:ext cx="6714411" cy="2602468"/>
          </a:xfrm>
          <a:prstGeom prst="roundRect">
            <a:avLst>
              <a:gd fmla="val 866"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4755952" y="1572220"/>
            <a:ext cx="2393871" cy="281702"/>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15213F"/>
              </a:buClr>
              <a:buSzPts val="1750"/>
              <a:buFont typeface="Roboto Slab"/>
              <a:buNone/>
            </a:pPr>
            <a:r>
              <a:rPr b="0" i="0" lang="en-US" sz="1750" u="none" cap="none" strike="noStrike">
                <a:solidFill>
                  <a:srgbClr val="15213F"/>
                </a:solidFill>
                <a:latin typeface="Roboto Slab"/>
                <a:ea typeface="Roboto Slab"/>
                <a:cs typeface="Roboto Slab"/>
                <a:sym typeface="Roboto Slab"/>
              </a:rPr>
              <a:t>Psychological Warfare</a:t>
            </a:r>
            <a:endParaRPr b="0" i="0" sz="1750" u="none" cap="none" strike="noStrike"/>
          </a:p>
        </p:txBody>
      </p:sp>
      <p:sp>
        <p:nvSpPr>
          <p:cNvPr id="275" name="Google Shape;275;p14"/>
          <p:cNvSpPr/>
          <p:nvPr/>
        </p:nvSpPr>
        <p:spPr>
          <a:xfrm>
            <a:off x="735687" y="1944053"/>
            <a:ext cx="6414135" cy="721162"/>
          </a:xfrm>
          <a:prstGeom prst="rect">
            <a:avLst/>
          </a:prstGeom>
          <a:noFill/>
          <a:ln>
            <a:noFill/>
          </a:ln>
        </p:spPr>
        <p:txBody>
          <a:bodyPr anchorCtr="0" anchor="t" bIns="0" lIns="0" spcFirstLastPara="1" rIns="0" wrap="square" tIns="0">
            <a:noAutofit/>
          </a:bodyPr>
          <a:lstStyle/>
          <a:p>
            <a:pPr indent="0" lvl="0" marL="0" marR="0" rtl="0" algn="r">
              <a:lnSpc>
                <a:spcPct val="160869"/>
              </a:lnSpc>
              <a:spcBef>
                <a:spcPts val="0"/>
              </a:spcBef>
              <a:spcAft>
                <a:spcPts val="0"/>
              </a:spcAft>
              <a:buClr>
                <a:srgbClr val="15213F"/>
              </a:buClr>
              <a:buSzPts val="1150"/>
              <a:buFont typeface="Roboto"/>
              <a:buNone/>
            </a:pPr>
            <a:r>
              <a:rPr b="0" i="0" lang="en-US" sz="1150" u="none" cap="none" strike="noStrike">
                <a:solidFill>
                  <a:srgbClr val="15213F"/>
                </a:solidFill>
                <a:latin typeface="Roboto"/>
                <a:ea typeface="Roboto"/>
                <a:cs typeface="Roboto"/>
                <a:sym typeface="Roboto"/>
              </a:rPr>
              <a:t>Psychological warfare encompasses the broader strategic concept of all efforts to influence, manipulate, or coerce adversary and neutral audiences' minds, emotions, and behaviors during conflict. It includes propaganda, terror, coercion, and deception across all domains.</a:t>
            </a:r>
            <a:endParaRPr b="0" i="0" sz="1150" u="none" cap="none" strike="noStrike"/>
          </a:p>
        </p:txBody>
      </p:sp>
      <p:sp>
        <p:nvSpPr>
          <p:cNvPr id="276" name="Google Shape;276;p14"/>
          <p:cNvSpPr/>
          <p:nvPr/>
        </p:nvSpPr>
        <p:spPr>
          <a:xfrm>
            <a:off x="735687" y="2755344"/>
            <a:ext cx="6414135" cy="24038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5213F"/>
              </a:buClr>
              <a:buSzPts val="1150"/>
              <a:buFont typeface="Roboto"/>
              <a:buChar char="•"/>
            </a:pPr>
            <a:r>
              <a:rPr b="0" i="0" lang="en-US" sz="1150" u="none" cap="none" strike="noStrike">
                <a:solidFill>
                  <a:srgbClr val="15213F"/>
                </a:solidFill>
                <a:latin typeface="Roboto"/>
                <a:ea typeface="Roboto"/>
                <a:cs typeface="Roboto"/>
                <a:sym typeface="Roboto"/>
              </a:rPr>
              <a:t>Broader scope spanning strategic to tactical levels</a:t>
            </a:r>
            <a:endParaRPr b="0" i="0" sz="1150" u="none" cap="none" strike="noStrike"/>
          </a:p>
        </p:txBody>
      </p:sp>
      <p:sp>
        <p:nvSpPr>
          <p:cNvPr id="277" name="Google Shape;277;p14"/>
          <p:cNvSpPr/>
          <p:nvPr/>
        </p:nvSpPr>
        <p:spPr>
          <a:xfrm>
            <a:off x="735687" y="3048238"/>
            <a:ext cx="6414135" cy="24038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5213F"/>
              </a:buClr>
              <a:buSzPts val="1150"/>
              <a:buFont typeface="Roboto"/>
              <a:buChar char="•"/>
            </a:pPr>
            <a:r>
              <a:rPr b="0" i="0" lang="en-US" sz="1150" u="none" cap="none" strike="noStrike">
                <a:solidFill>
                  <a:srgbClr val="15213F"/>
                </a:solidFill>
                <a:latin typeface="Roboto"/>
                <a:ea typeface="Roboto"/>
                <a:cs typeface="Roboto"/>
                <a:sym typeface="Roboto"/>
              </a:rPr>
              <a:t>May include coercive and manipulative elements</a:t>
            </a:r>
            <a:endParaRPr b="0" i="0" sz="1150" u="none" cap="none" strike="noStrike"/>
          </a:p>
        </p:txBody>
      </p:sp>
      <p:sp>
        <p:nvSpPr>
          <p:cNvPr id="278" name="Google Shape;278;p14"/>
          <p:cNvSpPr/>
          <p:nvPr/>
        </p:nvSpPr>
        <p:spPr>
          <a:xfrm>
            <a:off x="735687" y="3341132"/>
            <a:ext cx="6414135" cy="24038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5213F"/>
              </a:buClr>
              <a:buSzPts val="1150"/>
              <a:buFont typeface="Roboto"/>
              <a:buChar char="•"/>
            </a:pPr>
            <a:r>
              <a:rPr b="0" i="0" lang="en-US" sz="1150" u="none" cap="none" strike="noStrike">
                <a:solidFill>
                  <a:srgbClr val="15213F"/>
                </a:solidFill>
                <a:latin typeface="Roboto"/>
                <a:ea typeface="Roboto"/>
                <a:cs typeface="Roboto"/>
                <a:sym typeface="Roboto"/>
              </a:rPr>
              <a:t>Employed by both state and non-state actors</a:t>
            </a:r>
            <a:endParaRPr b="0" i="0" sz="1150" u="none" cap="none" strike="noStrike"/>
          </a:p>
        </p:txBody>
      </p:sp>
      <p:sp>
        <p:nvSpPr>
          <p:cNvPr id="279" name="Google Shape;279;p14"/>
          <p:cNvSpPr/>
          <p:nvPr/>
        </p:nvSpPr>
        <p:spPr>
          <a:xfrm>
            <a:off x="735687" y="3634026"/>
            <a:ext cx="6414135" cy="24038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5213F"/>
              </a:buClr>
              <a:buSzPts val="1150"/>
              <a:buFont typeface="Roboto"/>
              <a:buChar char="•"/>
            </a:pPr>
            <a:r>
              <a:rPr b="0" i="0" lang="en-US" sz="1150" u="none" cap="none" strike="noStrike">
                <a:solidFill>
                  <a:srgbClr val="15213F"/>
                </a:solidFill>
                <a:latin typeface="Roboto"/>
                <a:ea typeface="Roboto"/>
                <a:cs typeface="Roboto"/>
                <a:sym typeface="Roboto"/>
              </a:rPr>
              <a:t>Can target military forces and civilian populations</a:t>
            </a:r>
            <a:endParaRPr b="0" i="0" sz="1150" u="none" cap="none" strike="noStrike"/>
          </a:p>
        </p:txBody>
      </p:sp>
      <p:sp>
        <p:nvSpPr>
          <p:cNvPr id="280" name="Google Shape;280;p14"/>
          <p:cNvSpPr/>
          <p:nvPr/>
        </p:nvSpPr>
        <p:spPr>
          <a:xfrm>
            <a:off x="7330440" y="4324945"/>
            <a:ext cx="6714411" cy="2602468"/>
          </a:xfrm>
          <a:prstGeom prst="rect">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7480578" y="4475083"/>
            <a:ext cx="3737967" cy="281702"/>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15213F"/>
              </a:buClr>
              <a:buSzPts val="1750"/>
              <a:buFont typeface="Roboto Slab"/>
              <a:buNone/>
            </a:pPr>
            <a:r>
              <a:rPr b="0" i="0" lang="en-US" sz="1750" u="none" cap="none" strike="noStrike">
                <a:solidFill>
                  <a:srgbClr val="15213F"/>
                </a:solidFill>
                <a:latin typeface="Roboto Slab"/>
                <a:ea typeface="Roboto Slab"/>
                <a:cs typeface="Roboto Slab"/>
                <a:sym typeface="Roboto Slab"/>
              </a:rPr>
              <a:t>Psychological Operations (PSYOPS)</a:t>
            </a:r>
            <a:endParaRPr b="0" i="0" sz="1750" u="none" cap="none" strike="noStrike"/>
          </a:p>
        </p:txBody>
      </p:sp>
      <p:sp>
        <p:nvSpPr>
          <p:cNvPr id="282" name="Google Shape;282;p14"/>
          <p:cNvSpPr/>
          <p:nvPr/>
        </p:nvSpPr>
        <p:spPr>
          <a:xfrm>
            <a:off x="7480578" y="4846915"/>
            <a:ext cx="6414135" cy="721162"/>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5213F"/>
              </a:buClr>
              <a:buSzPts val="1150"/>
              <a:buFont typeface="Roboto"/>
              <a:buNone/>
            </a:pPr>
            <a:r>
              <a:rPr b="0" i="0" lang="en-US" sz="1150" u="none" cap="none" strike="noStrike">
                <a:solidFill>
                  <a:srgbClr val="15213F"/>
                </a:solidFill>
                <a:latin typeface="Roboto"/>
                <a:ea typeface="Roboto"/>
                <a:cs typeface="Roboto"/>
                <a:sym typeface="Roboto"/>
              </a:rPr>
              <a:t>PSYOPS are specific, planned military operations designed to convey selected information and indicators to target audiences to influence their emotions, motives, objective reasoning, and ultimately their behavior in ways that support the achievement of specific military objectives.</a:t>
            </a:r>
            <a:endParaRPr b="0" i="0" sz="1150" u="none" cap="none" strike="noStrike"/>
          </a:p>
        </p:txBody>
      </p:sp>
      <p:sp>
        <p:nvSpPr>
          <p:cNvPr id="283" name="Google Shape;283;p14"/>
          <p:cNvSpPr/>
          <p:nvPr/>
        </p:nvSpPr>
        <p:spPr>
          <a:xfrm>
            <a:off x="7480578" y="5658207"/>
            <a:ext cx="6414135" cy="24038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5213F"/>
              </a:buClr>
              <a:buSzPts val="1150"/>
              <a:buFont typeface="Roboto"/>
              <a:buChar char="•"/>
            </a:pPr>
            <a:r>
              <a:rPr b="0" i="0" lang="en-US" sz="1150" u="none" cap="none" strike="noStrike">
                <a:solidFill>
                  <a:srgbClr val="15213F"/>
                </a:solidFill>
                <a:latin typeface="Roboto"/>
                <a:ea typeface="Roboto"/>
                <a:cs typeface="Roboto"/>
                <a:sym typeface="Roboto"/>
              </a:rPr>
              <a:t>Formal military doctrine with defined procedures</a:t>
            </a:r>
            <a:endParaRPr b="0" i="0" sz="1150" u="none" cap="none" strike="noStrike"/>
          </a:p>
        </p:txBody>
      </p:sp>
      <p:sp>
        <p:nvSpPr>
          <p:cNvPr id="284" name="Google Shape;284;p14"/>
          <p:cNvSpPr/>
          <p:nvPr/>
        </p:nvSpPr>
        <p:spPr>
          <a:xfrm>
            <a:off x="7480578" y="5951101"/>
            <a:ext cx="6414135" cy="24038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5213F"/>
              </a:buClr>
              <a:buSzPts val="1150"/>
              <a:buFont typeface="Roboto"/>
              <a:buChar char="•"/>
            </a:pPr>
            <a:r>
              <a:rPr b="0" i="0" lang="en-US" sz="1150" u="none" cap="none" strike="noStrike">
                <a:solidFill>
                  <a:srgbClr val="15213F"/>
                </a:solidFill>
                <a:latin typeface="Roboto"/>
                <a:ea typeface="Roboto"/>
                <a:cs typeface="Roboto"/>
                <a:sym typeface="Roboto"/>
              </a:rPr>
              <a:t>Planned operations with measurable objectives</a:t>
            </a:r>
            <a:endParaRPr b="0" i="0" sz="1150" u="none" cap="none" strike="noStrike"/>
          </a:p>
        </p:txBody>
      </p:sp>
      <p:sp>
        <p:nvSpPr>
          <p:cNvPr id="285" name="Google Shape;285;p14"/>
          <p:cNvSpPr/>
          <p:nvPr/>
        </p:nvSpPr>
        <p:spPr>
          <a:xfrm>
            <a:off x="7480578" y="6243995"/>
            <a:ext cx="6414135" cy="24038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5213F"/>
              </a:buClr>
              <a:buSzPts val="1150"/>
              <a:buFont typeface="Roboto"/>
              <a:buChar char="•"/>
            </a:pPr>
            <a:r>
              <a:rPr b="0" i="0" lang="en-US" sz="1150" u="none" cap="none" strike="noStrike">
                <a:solidFill>
                  <a:srgbClr val="15213F"/>
                </a:solidFill>
                <a:latin typeface="Roboto"/>
                <a:ea typeface="Roboto"/>
                <a:cs typeface="Roboto"/>
                <a:sym typeface="Roboto"/>
              </a:rPr>
              <a:t>Governed by laws of armed conflict and rules of engagement</a:t>
            </a:r>
            <a:endParaRPr b="0" i="0" sz="1150" u="none" cap="none" strike="noStrike"/>
          </a:p>
        </p:txBody>
      </p:sp>
      <p:sp>
        <p:nvSpPr>
          <p:cNvPr id="286" name="Google Shape;286;p14"/>
          <p:cNvSpPr/>
          <p:nvPr/>
        </p:nvSpPr>
        <p:spPr>
          <a:xfrm>
            <a:off x="7480578" y="6536888"/>
            <a:ext cx="6414135" cy="240387"/>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5213F"/>
              </a:buClr>
              <a:buSzPts val="1150"/>
              <a:buFont typeface="Roboto"/>
              <a:buChar char="•"/>
            </a:pPr>
            <a:r>
              <a:rPr b="0" i="0" lang="en-US" sz="1150" u="none" cap="none" strike="noStrike">
                <a:solidFill>
                  <a:srgbClr val="15213F"/>
                </a:solidFill>
                <a:latin typeface="Roboto"/>
                <a:ea typeface="Roboto"/>
                <a:cs typeface="Roboto"/>
                <a:sym typeface="Roboto"/>
              </a:rPr>
              <a:t>Integrated component of military information operations</a:t>
            </a:r>
            <a:endParaRPr b="0" i="0" sz="1150" u="none" cap="none" strike="noStrike"/>
          </a:p>
        </p:txBody>
      </p:sp>
      <p:sp>
        <p:nvSpPr>
          <p:cNvPr id="287" name="Google Shape;287;p14"/>
          <p:cNvSpPr/>
          <p:nvPr/>
        </p:nvSpPr>
        <p:spPr>
          <a:xfrm>
            <a:off x="600789" y="7096363"/>
            <a:ext cx="13428821" cy="48077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5213F"/>
              </a:buClr>
              <a:buSzPts val="1150"/>
              <a:buFont typeface="Roboto"/>
              <a:buNone/>
            </a:pPr>
            <a:r>
              <a:rPr b="0" i="0" lang="en-US" sz="1150" u="none" cap="none" strike="noStrike">
                <a:solidFill>
                  <a:srgbClr val="15213F"/>
                </a:solidFill>
                <a:latin typeface="Roboto"/>
                <a:ea typeface="Roboto"/>
                <a:cs typeface="Roboto"/>
                <a:sym typeface="Roboto"/>
              </a:rPr>
              <a:t>While closely related, psychological warfare represents the overarching strategic approach, while PSYOPS constitute the specific tactical and operational tools employed within that broader framework. Both leverage understanding of human psychology to achieve objectives without kinetic force.</a:t>
            </a:r>
            <a:endParaRPr b="0" i="0" sz="11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preencoded.png" id="293" name="Google Shape;293;p1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94" name="Google Shape;294;p15"/>
          <p:cNvSpPr/>
          <p:nvPr/>
        </p:nvSpPr>
        <p:spPr>
          <a:xfrm>
            <a:off x="6280190" y="1470303"/>
            <a:ext cx="7556421" cy="372117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7800"/>
              <a:buFont typeface="Roboto Slab"/>
              <a:buNone/>
            </a:pPr>
            <a:r>
              <a:rPr b="0" i="0" lang="en-US" sz="7800" u="none" cap="none" strike="noStrike">
                <a:solidFill>
                  <a:srgbClr val="3257B8"/>
                </a:solidFill>
                <a:latin typeface="Roboto Slab"/>
                <a:ea typeface="Roboto Slab"/>
                <a:cs typeface="Roboto Slab"/>
                <a:sym typeface="Roboto Slab"/>
              </a:rPr>
              <a:t>Winning Minds is Winning Wars</a:t>
            </a:r>
            <a:endParaRPr b="0" i="0" sz="7800" u="none" cap="none" strike="noStrike"/>
          </a:p>
        </p:txBody>
      </p:sp>
      <p:sp>
        <p:nvSpPr>
          <p:cNvPr id="295" name="Google Shape;295;p15"/>
          <p:cNvSpPr/>
          <p:nvPr/>
        </p:nvSpPr>
        <p:spPr>
          <a:xfrm>
            <a:off x="6280190" y="5489138"/>
            <a:ext cx="7556421"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In the 21st century, victory increasingly depends not on controlling territory or destroying enemy forces, but on shaping perceptions, influencing decisions, and winning the cognitive battle for hearts and minds. The most effective weapon may not be a missile, but a carefully crafted narrative that changes how people think and act.</a:t>
            </a:r>
            <a:endParaRPr b="0" i="0" sz="155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preencoded.png" id="301" name="Google Shape;301;p16"/>
          <p:cNvPicPr preferRelativeResize="0"/>
          <p:nvPr/>
        </p:nvPicPr>
        <p:blipFill rotWithShape="1">
          <a:blip r:embed="rId3">
            <a:alphaModFix/>
          </a:blip>
          <a:srcRect b="0" l="0" r="0" t="0"/>
          <a:stretch/>
        </p:blipFill>
        <p:spPr>
          <a:xfrm>
            <a:off x="0" y="0"/>
            <a:ext cx="14630400" cy="2480905"/>
          </a:xfrm>
          <a:prstGeom prst="rect">
            <a:avLst/>
          </a:prstGeom>
          <a:noFill/>
          <a:ln>
            <a:noFill/>
          </a:ln>
        </p:spPr>
      </p:pic>
      <p:sp>
        <p:nvSpPr>
          <p:cNvPr id="302" name="Google Shape;302;p16"/>
          <p:cNvSpPr/>
          <p:nvPr/>
        </p:nvSpPr>
        <p:spPr>
          <a:xfrm>
            <a:off x="793790" y="3494603"/>
            <a:ext cx="13042821" cy="372117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7800"/>
              <a:buFont typeface="Roboto Slab"/>
              <a:buNone/>
            </a:pPr>
            <a:r>
              <a:rPr b="0" i="0" lang="en-US" sz="7800" u="none" cap="none" strike="noStrike">
                <a:solidFill>
                  <a:srgbClr val="3257B8"/>
                </a:solidFill>
                <a:latin typeface="Roboto Slab"/>
                <a:ea typeface="Roboto Slab"/>
                <a:cs typeface="Roboto Slab"/>
                <a:sym typeface="Roboto Slab"/>
              </a:rPr>
              <a:t>Chapter 4: Defending Against Information Threats</a:t>
            </a:r>
            <a:endParaRPr b="0" i="0" sz="780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p:nvPr/>
        </p:nvSpPr>
        <p:spPr>
          <a:xfrm>
            <a:off x="396835" y="272891"/>
            <a:ext cx="4265890"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3257B8"/>
              </a:buClr>
              <a:buSzPts val="1950"/>
              <a:buFont typeface="Roboto Slab"/>
              <a:buNone/>
            </a:pPr>
            <a:r>
              <a:rPr b="0" i="0" lang="en-US" sz="1950" u="none" cap="none" strike="noStrike">
                <a:solidFill>
                  <a:srgbClr val="3257B8"/>
                </a:solidFill>
                <a:latin typeface="Roboto Slab"/>
                <a:ea typeface="Roboto Slab"/>
                <a:cs typeface="Roboto Slab"/>
                <a:sym typeface="Roboto Slab"/>
              </a:rPr>
              <a:t>Information Assurance and Security</a:t>
            </a:r>
            <a:endParaRPr b="0" i="0" sz="1950" u="none" cap="none" strike="noStrike"/>
          </a:p>
        </p:txBody>
      </p:sp>
      <p:sp>
        <p:nvSpPr>
          <p:cNvPr id="309" name="Google Shape;309;p17"/>
          <p:cNvSpPr/>
          <p:nvPr/>
        </p:nvSpPr>
        <p:spPr>
          <a:xfrm>
            <a:off x="396835" y="781407"/>
            <a:ext cx="13836729"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Information assurance provides the foundational framework for protecting information systems and ensuring they remain reliable, trustworthy, and resilient against diverse threats. Effective IA programs integrate technical controls, policy frameworks, and human factors to create defense-in-depth.</a:t>
            </a:r>
            <a:endParaRPr b="0" i="0" sz="750" u="none" cap="none" strike="noStrike"/>
          </a:p>
        </p:txBody>
      </p:sp>
      <p:sp>
        <p:nvSpPr>
          <p:cNvPr id="310" name="Google Shape;310;p17"/>
          <p:cNvSpPr/>
          <p:nvPr/>
        </p:nvSpPr>
        <p:spPr>
          <a:xfrm>
            <a:off x="3653433" y="2038350"/>
            <a:ext cx="1240393" cy="155019"/>
          </a:xfrm>
          <a:prstGeom prst="rect">
            <a:avLst/>
          </a:prstGeom>
          <a:noFill/>
          <a:ln>
            <a:noFill/>
          </a:ln>
        </p:spPr>
        <p:txBody>
          <a:bodyPr anchorCtr="0" anchor="t" bIns="0" lIns="0" spcFirstLastPara="1" rIns="0" wrap="square" tIns="0">
            <a:noAutofit/>
          </a:bodyPr>
          <a:lstStyle/>
          <a:p>
            <a:pPr indent="0" lvl="0" marL="0" marR="0" rtl="0" algn="r">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Confidentiality</a:t>
            </a:r>
            <a:endParaRPr b="0" i="0" sz="950" u="none" cap="none" strike="noStrike"/>
          </a:p>
        </p:txBody>
      </p:sp>
      <p:sp>
        <p:nvSpPr>
          <p:cNvPr id="311" name="Google Shape;311;p17"/>
          <p:cNvSpPr/>
          <p:nvPr/>
        </p:nvSpPr>
        <p:spPr>
          <a:xfrm>
            <a:off x="396835" y="2252901"/>
            <a:ext cx="4496991" cy="158591"/>
          </a:xfrm>
          <a:prstGeom prst="rect">
            <a:avLst/>
          </a:prstGeom>
          <a:noFill/>
          <a:ln>
            <a:noFill/>
          </a:ln>
        </p:spPr>
        <p:txBody>
          <a:bodyPr anchorCtr="0" anchor="t" bIns="0" lIns="0" spcFirstLastPara="1" rIns="0" wrap="square" tIns="0">
            <a:noAutofit/>
          </a:bodyPr>
          <a:lstStyle/>
          <a:p>
            <a:pPr indent="0" lvl="0" marL="0" marR="0" rtl="0" algn="r">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Ensuring information is accessible only to authorized individuals and systems</a:t>
            </a:r>
            <a:endParaRPr b="0" i="0" sz="750" u="none" cap="none" strike="noStrike"/>
          </a:p>
        </p:txBody>
      </p:sp>
      <p:pic>
        <p:nvPicPr>
          <p:cNvPr descr="preencoded.png" id="312" name="Google Shape;312;p17"/>
          <p:cNvPicPr preferRelativeResize="0"/>
          <p:nvPr/>
        </p:nvPicPr>
        <p:blipFill rotWithShape="1">
          <a:blip r:embed="rId3">
            <a:alphaModFix/>
          </a:blip>
          <a:srcRect b="0" l="0" r="0" t="0"/>
          <a:stretch/>
        </p:blipFill>
        <p:spPr>
          <a:xfrm>
            <a:off x="4893826" y="1051560"/>
            <a:ext cx="4842748" cy="4842748"/>
          </a:xfrm>
          <a:prstGeom prst="rect">
            <a:avLst/>
          </a:prstGeom>
          <a:noFill/>
          <a:ln>
            <a:noFill/>
          </a:ln>
        </p:spPr>
      </p:pic>
      <p:pic>
        <p:nvPicPr>
          <p:cNvPr descr="preencoded.png" id="313" name="Google Shape;313;p17"/>
          <p:cNvPicPr preferRelativeResize="0"/>
          <p:nvPr/>
        </p:nvPicPr>
        <p:blipFill rotWithShape="1">
          <a:blip r:embed="rId4">
            <a:alphaModFix/>
          </a:blip>
          <a:srcRect b="0" l="0" r="0" t="0"/>
          <a:stretch/>
        </p:blipFill>
        <p:spPr>
          <a:xfrm>
            <a:off x="6236434" y="2670036"/>
            <a:ext cx="139541" cy="139541"/>
          </a:xfrm>
          <a:prstGeom prst="rect">
            <a:avLst/>
          </a:prstGeom>
          <a:noFill/>
          <a:ln>
            <a:noFill/>
          </a:ln>
        </p:spPr>
      </p:pic>
      <p:sp>
        <p:nvSpPr>
          <p:cNvPr id="314" name="Google Shape;314;p17"/>
          <p:cNvSpPr/>
          <p:nvPr/>
        </p:nvSpPr>
        <p:spPr>
          <a:xfrm>
            <a:off x="9736574" y="1622465"/>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Integrity</a:t>
            </a:r>
            <a:endParaRPr b="0" i="0" sz="950" u="none" cap="none" strike="noStrike"/>
          </a:p>
        </p:txBody>
      </p:sp>
      <p:sp>
        <p:nvSpPr>
          <p:cNvPr id="315" name="Google Shape;315;p17"/>
          <p:cNvSpPr/>
          <p:nvPr/>
        </p:nvSpPr>
        <p:spPr>
          <a:xfrm>
            <a:off x="9736574" y="1837015"/>
            <a:ext cx="4496991"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Protecting information from unauthorized modification or corruption</a:t>
            </a:r>
            <a:endParaRPr b="0" i="0" sz="750" u="none" cap="none" strike="noStrike"/>
          </a:p>
        </p:txBody>
      </p:sp>
      <p:pic>
        <p:nvPicPr>
          <p:cNvPr descr="preencoded.png" id="316" name="Google Shape;316;p17"/>
          <p:cNvPicPr preferRelativeResize="0"/>
          <p:nvPr/>
        </p:nvPicPr>
        <p:blipFill rotWithShape="1">
          <a:blip r:embed="rId5">
            <a:alphaModFix/>
          </a:blip>
          <a:srcRect b="0" l="0" r="0" t="0"/>
          <a:stretch/>
        </p:blipFill>
        <p:spPr>
          <a:xfrm>
            <a:off x="4893826" y="1051560"/>
            <a:ext cx="4842748" cy="4842748"/>
          </a:xfrm>
          <a:prstGeom prst="rect">
            <a:avLst/>
          </a:prstGeom>
          <a:noFill/>
          <a:ln>
            <a:noFill/>
          </a:ln>
        </p:spPr>
      </p:pic>
      <p:pic>
        <p:nvPicPr>
          <p:cNvPr descr="preencoded.png" id="317" name="Google Shape;317;p17"/>
          <p:cNvPicPr preferRelativeResize="0"/>
          <p:nvPr/>
        </p:nvPicPr>
        <p:blipFill rotWithShape="1">
          <a:blip r:embed="rId4">
            <a:alphaModFix/>
          </a:blip>
          <a:srcRect b="0" l="0" r="0" t="0"/>
          <a:stretch/>
        </p:blipFill>
        <p:spPr>
          <a:xfrm>
            <a:off x="7630656" y="2217122"/>
            <a:ext cx="139541" cy="139541"/>
          </a:xfrm>
          <a:prstGeom prst="rect">
            <a:avLst/>
          </a:prstGeom>
          <a:noFill/>
          <a:ln>
            <a:noFill/>
          </a:ln>
        </p:spPr>
      </p:pic>
      <p:sp>
        <p:nvSpPr>
          <p:cNvPr id="318" name="Google Shape;318;p17"/>
          <p:cNvSpPr/>
          <p:nvPr/>
        </p:nvSpPr>
        <p:spPr>
          <a:xfrm>
            <a:off x="9934932" y="3286244"/>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Availability</a:t>
            </a:r>
            <a:endParaRPr b="0" i="0" sz="950" u="none" cap="none" strike="noStrike"/>
          </a:p>
        </p:txBody>
      </p:sp>
      <p:sp>
        <p:nvSpPr>
          <p:cNvPr id="319" name="Google Shape;319;p17"/>
          <p:cNvSpPr/>
          <p:nvPr/>
        </p:nvSpPr>
        <p:spPr>
          <a:xfrm>
            <a:off x="9934932" y="3500795"/>
            <a:ext cx="4298633"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Ensuring authorized users can access systems and data when needed</a:t>
            </a:r>
            <a:endParaRPr b="0" i="0" sz="750" u="none" cap="none" strike="noStrike"/>
          </a:p>
        </p:txBody>
      </p:sp>
      <p:pic>
        <p:nvPicPr>
          <p:cNvPr descr="preencoded.png" id="320" name="Google Shape;320;p17"/>
          <p:cNvPicPr preferRelativeResize="0"/>
          <p:nvPr/>
        </p:nvPicPr>
        <p:blipFill rotWithShape="1">
          <a:blip r:embed="rId6">
            <a:alphaModFix/>
          </a:blip>
          <a:srcRect b="0" l="0" r="0" t="0"/>
          <a:stretch/>
        </p:blipFill>
        <p:spPr>
          <a:xfrm>
            <a:off x="4893826" y="1051560"/>
            <a:ext cx="4842748" cy="4842748"/>
          </a:xfrm>
          <a:prstGeom prst="rect">
            <a:avLst/>
          </a:prstGeom>
          <a:noFill/>
          <a:ln>
            <a:noFill/>
          </a:ln>
        </p:spPr>
      </p:pic>
      <p:pic>
        <p:nvPicPr>
          <p:cNvPr descr="preencoded.png" id="321" name="Google Shape;321;p17"/>
          <p:cNvPicPr preferRelativeResize="0"/>
          <p:nvPr/>
        </p:nvPicPr>
        <p:blipFill rotWithShape="1">
          <a:blip r:embed="rId4">
            <a:alphaModFix/>
          </a:blip>
          <a:srcRect b="0" l="0" r="0" t="0"/>
          <a:stretch/>
        </p:blipFill>
        <p:spPr>
          <a:xfrm>
            <a:off x="8492311" y="3403104"/>
            <a:ext cx="139541" cy="139541"/>
          </a:xfrm>
          <a:prstGeom prst="rect">
            <a:avLst/>
          </a:prstGeom>
          <a:noFill/>
          <a:ln>
            <a:noFill/>
          </a:ln>
        </p:spPr>
      </p:pic>
      <p:sp>
        <p:nvSpPr>
          <p:cNvPr id="322" name="Google Shape;322;p17"/>
          <p:cNvSpPr/>
          <p:nvPr/>
        </p:nvSpPr>
        <p:spPr>
          <a:xfrm>
            <a:off x="9736574" y="4950143"/>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Authentication</a:t>
            </a:r>
            <a:endParaRPr b="0" i="0" sz="950" u="none" cap="none" strike="noStrike"/>
          </a:p>
        </p:txBody>
      </p:sp>
      <p:sp>
        <p:nvSpPr>
          <p:cNvPr id="323" name="Google Shape;323;p17"/>
          <p:cNvSpPr/>
          <p:nvPr/>
        </p:nvSpPr>
        <p:spPr>
          <a:xfrm>
            <a:off x="9736574" y="5164693"/>
            <a:ext cx="4496991"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Verifying the identity of users, devices, and information sources</a:t>
            </a:r>
            <a:endParaRPr b="0" i="0" sz="750" u="none" cap="none" strike="noStrike"/>
          </a:p>
        </p:txBody>
      </p:sp>
      <p:pic>
        <p:nvPicPr>
          <p:cNvPr descr="preencoded.png" id="324" name="Google Shape;324;p17"/>
          <p:cNvPicPr preferRelativeResize="0"/>
          <p:nvPr/>
        </p:nvPicPr>
        <p:blipFill rotWithShape="1">
          <a:blip r:embed="rId7">
            <a:alphaModFix/>
          </a:blip>
          <a:srcRect b="0" l="0" r="0" t="0"/>
          <a:stretch/>
        </p:blipFill>
        <p:spPr>
          <a:xfrm>
            <a:off x="4893826" y="1051560"/>
            <a:ext cx="4842748" cy="4842748"/>
          </a:xfrm>
          <a:prstGeom prst="rect">
            <a:avLst/>
          </a:prstGeom>
          <a:noFill/>
          <a:ln>
            <a:noFill/>
          </a:ln>
        </p:spPr>
      </p:pic>
      <p:pic>
        <p:nvPicPr>
          <p:cNvPr descr="preencoded.png" id="325" name="Google Shape;325;p17"/>
          <p:cNvPicPr preferRelativeResize="0"/>
          <p:nvPr/>
        </p:nvPicPr>
        <p:blipFill rotWithShape="1">
          <a:blip r:embed="rId4">
            <a:alphaModFix/>
          </a:blip>
          <a:srcRect b="0" l="0" r="0" t="0"/>
          <a:stretch/>
        </p:blipFill>
        <p:spPr>
          <a:xfrm>
            <a:off x="7630656" y="4588966"/>
            <a:ext cx="139541" cy="139541"/>
          </a:xfrm>
          <a:prstGeom prst="rect">
            <a:avLst/>
          </a:prstGeom>
          <a:noFill/>
          <a:ln>
            <a:noFill/>
          </a:ln>
        </p:spPr>
      </p:pic>
      <p:sp>
        <p:nvSpPr>
          <p:cNvPr id="326" name="Google Shape;326;p17"/>
          <p:cNvSpPr/>
          <p:nvPr/>
        </p:nvSpPr>
        <p:spPr>
          <a:xfrm>
            <a:off x="3653433" y="4534138"/>
            <a:ext cx="1240393" cy="155019"/>
          </a:xfrm>
          <a:prstGeom prst="rect">
            <a:avLst/>
          </a:prstGeom>
          <a:noFill/>
          <a:ln>
            <a:noFill/>
          </a:ln>
        </p:spPr>
        <p:txBody>
          <a:bodyPr anchorCtr="0" anchor="t" bIns="0" lIns="0" spcFirstLastPara="1" rIns="0" wrap="square" tIns="0">
            <a:noAutofit/>
          </a:bodyPr>
          <a:lstStyle/>
          <a:p>
            <a:pPr indent="0" lvl="0" marL="0" marR="0" rtl="0" algn="r">
              <a:lnSpc>
                <a:spcPct val="126315"/>
              </a:lnSpc>
              <a:spcBef>
                <a:spcPts val="0"/>
              </a:spcBef>
              <a:spcAft>
                <a:spcPts val="0"/>
              </a:spcAft>
              <a:buClr>
                <a:srgbClr val="15213F"/>
              </a:buClr>
              <a:buSzPts val="950"/>
              <a:buFont typeface="Roboto Slab"/>
              <a:buNone/>
            </a:pPr>
            <a:r>
              <a:rPr b="0" i="0" lang="en-US" sz="950" u="none" cap="none" strike="noStrike">
                <a:solidFill>
                  <a:srgbClr val="15213F"/>
                </a:solidFill>
                <a:latin typeface="Roboto Slab"/>
                <a:ea typeface="Roboto Slab"/>
                <a:cs typeface="Roboto Slab"/>
                <a:sym typeface="Roboto Slab"/>
              </a:rPr>
              <a:t>Non-repudiation</a:t>
            </a:r>
            <a:endParaRPr b="0" i="0" sz="950" u="none" cap="none" strike="noStrike"/>
          </a:p>
        </p:txBody>
      </p:sp>
      <p:sp>
        <p:nvSpPr>
          <p:cNvPr id="327" name="Google Shape;327;p17"/>
          <p:cNvSpPr/>
          <p:nvPr/>
        </p:nvSpPr>
        <p:spPr>
          <a:xfrm>
            <a:off x="396835" y="4748689"/>
            <a:ext cx="4496991" cy="158591"/>
          </a:xfrm>
          <a:prstGeom prst="rect">
            <a:avLst/>
          </a:prstGeom>
          <a:noFill/>
          <a:ln>
            <a:noFill/>
          </a:ln>
        </p:spPr>
        <p:txBody>
          <a:bodyPr anchorCtr="0" anchor="t" bIns="0" lIns="0" spcFirstLastPara="1" rIns="0" wrap="square" tIns="0">
            <a:noAutofit/>
          </a:bodyPr>
          <a:lstStyle/>
          <a:p>
            <a:pPr indent="0" lvl="0" marL="0" marR="0" rtl="0" algn="r">
              <a:lnSpc>
                <a:spcPct val="166666"/>
              </a:lnSpc>
              <a:spcBef>
                <a:spcPts val="0"/>
              </a:spcBef>
              <a:spcAft>
                <a:spcPts val="0"/>
              </a:spcAft>
              <a:buClr>
                <a:srgbClr val="15213F"/>
              </a:buClr>
              <a:buSzPts val="750"/>
              <a:buFont typeface="Roboto"/>
              <a:buNone/>
            </a:pPr>
            <a:r>
              <a:rPr b="0" i="0" lang="en-US" sz="750" u="none" cap="none" strike="noStrike">
                <a:solidFill>
                  <a:srgbClr val="15213F"/>
                </a:solidFill>
                <a:latin typeface="Roboto"/>
                <a:ea typeface="Roboto"/>
                <a:cs typeface="Roboto"/>
                <a:sym typeface="Roboto"/>
              </a:rPr>
              <a:t>Ensuring actions and transactions can be traced to responsible parties</a:t>
            </a:r>
            <a:endParaRPr b="0" i="0" sz="750" u="none" cap="none" strike="noStrike"/>
          </a:p>
        </p:txBody>
      </p:sp>
      <p:pic>
        <p:nvPicPr>
          <p:cNvPr descr="preencoded.png" id="328" name="Google Shape;328;p17"/>
          <p:cNvPicPr preferRelativeResize="0"/>
          <p:nvPr/>
        </p:nvPicPr>
        <p:blipFill rotWithShape="1">
          <a:blip r:embed="rId8">
            <a:alphaModFix/>
          </a:blip>
          <a:srcRect b="0" l="0" r="0" t="0"/>
          <a:stretch/>
        </p:blipFill>
        <p:spPr>
          <a:xfrm>
            <a:off x="4893826" y="1051560"/>
            <a:ext cx="4842748" cy="4842748"/>
          </a:xfrm>
          <a:prstGeom prst="rect">
            <a:avLst/>
          </a:prstGeom>
          <a:noFill/>
          <a:ln>
            <a:noFill/>
          </a:ln>
        </p:spPr>
      </p:pic>
      <p:pic>
        <p:nvPicPr>
          <p:cNvPr descr="preencoded.png" id="329" name="Google Shape;329;p17"/>
          <p:cNvPicPr preferRelativeResize="0"/>
          <p:nvPr/>
        </p:nvPicPr>
        <p:blipFill rotWithShape="1">
          <a:blip r:embed="rId4">
            <a:alphaModFix/>
          </a:blip>
          <a:srcRect b="0" l="0" r="0" t="0"/>
          <a:stretch/>
        </p:blipFill>
        <p:spPr>
          <a:xfrm>
            <a:off x="6236434" y="4136053"/>
            <a:ext cx="139541" cy="139541"/>
          </a:xfrm>
          <a:prstGeom prst="rect">
            <a:avLst/>
          </a:prstGeom>
          <a:noFill/>
          <a:ln>
            <a:noFill/>
          </a:ln>
        </p:spPr>
      </p:pic>
      <p:sp>
        <p:nvSpPr>
          <p:cNvPr id="330" name="Google Shape;330;p17"/>
          <p:cNvSpPr/>
          <p:nvPr/>
        </p:nvSpPr>
        <p:spPr>
          <a:xfrm>
            <a:off x="396835" y="6105049"/>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257B8"/>
              </a:buClr>
              <a:buSzPts val="950"/>
              <a:buFont typeface="Roboto Slab"/>
              <a:buNone/>
            </a:pPr>
            <a:r>
              <a:rPr b="0" i="0" lang="en-US" sz="950" u="none" cap="none" strike="noStrike">
                <a:solidFill>
                  <a:srgbClr val="3257B8"/>
                </a:solidFill>
                <a:latin typeface="Roboto Slab"/>
                <a:ea typeface="Roboto Slab"/>
                <a:cs typeface="Roboto Slab"/>
                <a:sym typeface="Roboto Slab"/>
              </a:rPr>
              <a:t>Defense Strategies</a:t>
            </a:r>
            <a:endParaRPr b="0" i="0" sz="950" u="none" cap="none" strike="noStrike"/>
          </a:p>
        </p:txBody>
      </p:sp>
      <p:sp>
        <p:nvSpPr>
          <p:cNvPr id="331" name="Google Shape;331;p17"/>
          <p:cNvSpPr/>
          <p:nvPr/>
        </p:nvSpPr>
        <p:spPr>
          <a:xfrm>
            <a:off x="396835" y="6359247"/>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15213F"/>
              </a:buClr>
              <a:buSzPts val="750"/>
              <a:buFont typeface="Roboto"/>
              <a:buChar char="•"/>
            </a:pPr>
            <a:r>
              <a:rPr b="0" i="0" lang="en-US" sz="750" u="none" cap="none" strike="noStrike">
                <a:solidFill>
                  <a:srgbClr val="15213F"/>
                </a:solidFill>
                <a:latin typeface="Roboto"/>
                <a:ea typeface="Roboto"/>
                <a:cs typeface="Roboto"/>
                <a:sym typeface="Roboto"/>
              </a:rPr>
              <a:t>Layered security architecture with multiple defensive barriers</a:t>
            </a:r>
            <a:endParaRPr b="0" i="0" sz="750" u="none" cap="none" strike="noStrike"/>
          </a:p>
        </p:txBody>
      </p:sp>
      <p:sp>
        <p:nvSpPr>
          <p:cNvPr id="332" name="Google Shape;332;p17"/>
          <p:cNvSpPr/>
          <p:nvPr/>
        </p:nvSpPr>
        <p:spPr>
          <a:xfrm>
            <a:off x="396835" y="6552486"/>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15213F"/>
              </a:buClr>
              <a:buSzPts val="750"/>
              <a:buFont typeface="Roboto"/>
              <a:buChar char="•"/>
            </a:pPr>
            <a:r>
              <a:rPr b="0" i="0" lang="en-US" sz="750" u="none" cap="none" strike="noStrike">
                <a:solidFill>
                  <a:srgbClr val="15213F"/>
                </a:solidFill>
                <a:latin typeface="Roboto"/>
                <a:ea typeface="Roboto"/>
                <a:cs typeface="Roboto"/>
                <a:sym typeface="Roboto"/>
              </a:rPr>
              <a:t>Continuous monitoring and threat detection systems</a:t>
            </a:r>
            <a:endParaRPr b="0" i="0" sz="750" u="none" cap="none" strike="noStrike"/>
          </a:p>
        </p:txBody>
      </p:sp>
      <p:sp>
        <p:nvSpPr>
          <p:cNvPr id="333" name="Google Shape;333;p17"/>
          <p:cNvSpPr/>
          <p:nvPr/>
        </p:nvSpPr>
        <p:spPr>
          <a:xfrm>
            <a:off x="396835" y="6745724"/>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15213F"/>
              </a:buClr>
              <a:buSzPts val="750"/>
              <a:buFont typeface="Roboto"/>
              <a:buChar char="•"/>
            </a:pPr>
            <a:r>
              <a:rPr b="0" i="0" lang="en-US" sz="750" u="none" cap="none" strike="noStrike">
                <a:solidFill>
                  <a:srgbClr val="15213F"/>
                </a:solidFill>
                <a:latin typeface="Roboto"/>
                <a:ea typeface="Roboto"/>
                <a:cs typeface="Roboto"/>
                <a:sym typeface="Roboto"/>
              </a:rPr>
              <a:t>Regular security assessments and vulnerability testing</a:t>
            </a:r>
            <a:endParaRPr b="0" i="0" sz="750" u="none" cap="none" strike="noStrike"/>
          </a:p>
        </p:txBody>
      </p:sp>
      <p:sp>
        <p:nvSpPr>
          <p:cNvPr id="334" name="Google Shape;334;p17"/>
          <p:cNvSpPr/>
          <p:nvPr/>
        </p:nvSpPr>
        <p:spPr>
          <a:xfrm>
            <a:off x="396835" y="6938963"/>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15213F"/>
              </a:buClr>
              <a:buSzPts val="750"/>
              <a:buFont typeface="Roboto"/>
              <a:buChar char="•"/>
            </a:pPr>
            <a:r>
              <a:rPr b="0" i="0" lang="en-US" sz="750" u="none" cap="none" strike="noStrike">
                <a:solidFill>
                  <a:srgbClr val="15213F"/>
                </a:solidFill>
                <a:latin typeface="Roboto"/>
                <a:ea typeface="Roboto"/>
                <a:cs typeface="Roboto"/>
                <a:sym typeface="Roboto"/>
              </a:rPr>
              <a:t>Incident response and recovery capabilities</a:t>
            </a:r>
            <a:endParaRPr b="0" i="0" sz="750" u="none" cap="none" strike="noStrike"/>
          </a:p>
        </p:txBody>
      </p:sp>
      <p:sp>
        <p:nvSpPr>
          <p:cNvPr id="335" name="Google Shape;335;p17"/>
          <p:cNvSpPr/>
          <p:nvPr/>
        </p:nvSpPr>
        <p:spPr>
          <a:xfrm>
            <a:off x="396835" y="7132201"/>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15213F"/>
              </a:buClr>
              <a:buSzPts val="750"/>
              <a:buFont typeface="Roboto"/>
              <a:buChar char="•"/>
            </a:pPr>
            <a:r>
              <a:rPr b="0" i="0" lang="en-US" sz="750" u="none" cap="none" strike="noStrike">
                <a:solidFill>
                  <a:srgbClr val="15213F"/>
                </a:solidFill>
                <a:latin typeface="Roboto"/>
                <a:ea typeface="Roboto"/>
                <a:cs typeface="Roboto"/>
                <a:sym typeface="Roboto"/>
              </a:rPr>
              <a:t>User training and security awareness programs</a:t>
            </a:r>
            <a:endParaRPr b="0" i="0" sz="750" u="none" cap="none" strike="noStrike"/>
          </a:p>
        </p:txBody>
      </p:sp>
      <p:pic>
        <p:nvPicPr>
          <p:cNvPr descr="preencoded.png" id="336" name="Google Shape;336;p17"/>
          <p:cNvPicPr preferRelativeResize="0"/>
          <p:nvPr/>
        </p:nvPicPr>
        <p:blipFill rotWithShape="1">
          <a:blip r:embed="rId9">
            <a:alphaModFix/>
          </a:blip>
          <a:srcRect b="0" l="0" r="0" t="0"/>
          <a:stretch/>
        </p:blipFill>
        <p:spPr>
          <a:xfrm>
            <a:off x="7443788" y="6117431"/>
            <a:ext cx="6351151" cy="63511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8"/>
          <p:cNvSpPr/>
          <p:nvPr/>
        </p:nvSpPr>
        <p:spPr>
          <a:xfrm>
            <a:off x="537924" y="369808"/>
            <a:ext cx="4606885" cy="420291"/>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3257B8"/>
              </a:buClr>
              <a:buSzPts val="2600"/>
              <a:buFont typeface="Roboto Slab"/>
              <a:buNone/>
            </a:pPr>
            <a:r>
              <a:rPr b="0" i="0" lang="en-US" sz="2600" u="none" cap="none" strike="noStrike">
                <a:solidFill>
                  <a:srgbClr val="3257B8"/>
                </a:solidFill>
                <a:latin typeface="Roboto Slab"/>
                <a:ea typeface="Roboto Slab"/>
                <a:cs typeface="Roboto Slab"/>
                <a:sym typeface="Roboto Slab"/>
              </a:rPr>
              <a:t>Operational Security (OPSEC)</a:t>
            </a:r>
            <a:endParaRPr b="0" i="0" sz="2600" u="none" cap="none" strike="noStrike"/>
          </a:p>
        </p:txBody>
      </p:sp>
      <p:sp>
        <p:nvSpPr>
          <p:cNvPr id="343" name="Google Shape;343;p18"/>
          <p:cNvSpPr/>
          <p:nvPr/>
        </p:nvSpPr>
        <p:spPr>
          <a:xfrm>
            <a:off x="537924" y="1112758"/>
            <a:ext cx="7307342" cy="645795"/>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a:buNone/>
            </a:pPr>
            <a:r>
              <a:rPr b="0" i="0" lang="en-US" sz="1050" u="none" cap="none" strike="noStrike">
                <a:solidFill>
                  <a:srgbClr val="15213F"/>
                </a:solidFill>
                <a:latin typeface="Roboto"/>
                <a:ea typeface="Roboto"/>
                <a:cs typeface="Roboto"/>
                <a:sym typeface="Roboto"/>
              </a:rPr>
              <a:t>Operational Security is a systematic process for identifying critical information, analyzing threats, assessing vulnerabilities, evaluating risks, and applying appropriate countermeasures to prevent adversaries from exploiting operational capabilities and intentions.</a:t>
            </a:r>
            <a:endParaRPr b="0" i="0" sz="1050" u="none" cap="none" strike="noStrike"/>
          </a:p>
        </p:txBody>
      </p:sp>
      <p:sp>
        <p:nvSpPr>
          <p:cNvPr id="344" name="Google Shape;344;p18"/>
          <p:cNvSpPr/>
          <p:nvPr/>
        </p:nvSpPr>
        <p:spPr>
          <a:xfrm>
            <a:off x="537924" y="1909763"/>
            <a:ext cx="134422" cy="168116"/>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Slab Light"/>
              <a:buNone/>
            </a:pPr>
            <a:r>
              <a:rPr b="0" i="0" lang="en-US" sz="1050" u="none" cap="none" strike="noStrike">
                <a:solidFill>
                  <a:srgbClr val="15213F"/>
                </a:solidFill>
                <a:latin typeface="Roboto Slab Light"/>
                <a:ea typeface="Roboto Slab Light"/>
                <a:cs typeface="Roboto Slab Light"/>
                <a:sym typeface="Roboto Slab Light"/>
              </a:rPr>
              <a:t>01</a:t>
            </a:r>
            <a:endParaRPr b="0" i="0" sz="1050" u="none" cap="none" strike="noStrike"/>
          </a:p>
        </p:txBody>
      </p:sp>
      <p:pic>
        <p:nvPicPr>
          <p:cNvPr descr="preencoded.png" id="345" name="Google Shape;345;p18"/>
          <p:cNvPicPr preferRelativeResize="0"/>
          <p:nvPr/>
        </p:nvPicPr>
        <p:blipFill rotWithShape="1">
          <a:blip r:embed="rId3">
            <a:alphaModFix/>
          </a:blip>
          <a:srcRect b="0" l="0" r="0" t="0"/>
          <a:stretch/>
        </p:blipFill>
        <p:spPr>
          <a:xfrm>
            <a:off x="537924" y="2123003"/>
            <a:ext cx="7307342" cy="15240"/>
          </a:xfrm>
          <a:prstGeom prst="rect">
            <a:avLst/>
          </a:prstGeom>
          <a:noFill/>
          <a:ln>
            <a:noFill/>
          </a:ln>
        </p:spPr>
      </p:pic>
      <p:sp>
        <p:nvSpPr>
          <p:cNvPr id="346" name="Google Shape;346;p18"/>
          <p:cNvSpPr/>
          <p:nvPr/>
        </p:nvSpPr>
        <p:spPr>
          <a:xfrm>
            <a:off x="537924" y="2220635"/>
            <a:ext cx="2239923" cy="21014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15213F"/>
              </a:buClr>
              <a:buSzPts val="1300"/>
              <a:buFont typeface="Roboto Slab"/>
              <a:buNone/>
            </a:pPr>
            <a:r>
              <a:rPr b="0" i="0" lang="en-US" sz="1300" u="none" cap="none" strike="noStrike">
                <a:solidFill>
                  <a:srgbClr val="15213F"/>
                </a:solidFill>
                <a:latin typeface="Roboto Slab"/>
                <a:ea typeface="Roboto Slab"/>
                <a:cs typeface="Roboto Slab"/>
                <a:sym typeface="Roboto Slab"/>
              </a:rPr>
              <a:t>Identify Critical Information</a:t>
            </a:r>
            <a:endParaRPr b="0" i="0" sz="1300" u="none" cap="none" strike="noStrike"/>
          </a:p>
        </p:txBody>
      </p:sp>
      <p:sp>
        <p:nvSpPr>
          <p:cNvPr id="347" name="Google Shape;347;p18"/>
          <p:cNvSpPr/>
          <p:nvPr/>
        </p:nvSpPr>
        <p:spPr>
          <a:xfrm>
            <a:off x="537924" y="2565202"/>
            <a:ext cx="7307342" cy="215265"/>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a:buNone/>
            </a:pPr>
            <a:r>
              <a:rPr b="0" i="0" lang="en-US" sz="1050" u="none" cap="none" strike="noStrike">
                <a:solidFill>
                  <a:srgbClr val="15213F"/>
                </a:solidFill>
                <a:latin typeface="Roboto"/>
                <a:ea typeface="Roboto"/>
                <a:cs typeface="Roboto"/>
                <a:sym typeface="Roboto"/>
              </a:rPr>
              <a:t>Determine what information about operations, if obtained by adversaries, would compromise mission success</a:t>
            </a:r>
            <a:endParaRPr b="0" i="0" sz="1050" u="none" cap="none" strike="noStrike"/>
          </a:p>
        </p:txBody>
      </p:sp>
      <p:sp>
        <p:nvSpPr>
          <p:cNvPr id="348" name="Google Shape;348;p18"/>
          <p:cNvSpPr/>
          <p:nvPr/>
        </p:nvSpPr>
        <p:spPr>
          <a:xfrm>
            <a:off x="537924" y="3015734"/>
            <a:ext cx="134422" cy="168116"/>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Slab Light"/>
              <a:buNone/>
            </a:pPr>
            <a:r>
              <a:rPr b="0" i="0" lang="en-US" sz="1050" u="none" cap="none" strike="noStrike">
                <a:solidFill>
                  <a:srgbClr val="15213F"/>
                </a:solidFill>
                <a:latin typeface="Roboto Slab Light"/>
                <a:ea typeface="Roboto Slab Light"/>
                <a:cs typeface="Roboto Slab Light"/>
                <a:sym typeface="Roboto Slab Light"/>
              </a:rPr>
              <a:t>02</a:t>
            </a:r>
            <a:endParaRPr b="0" i="0" sz="1050" u="none" cap="none" strike="noStrike"/>
          </a:p>
        </p:txBody>
      </p:sp>
      <p:pic>
        <p:nvPicPr>
          <p:cNvPr descr="preencoded.png" id="349" name="Google Shape;349;p18"/>
          <p:cNvPicPr preferRelativeResize="0"/>
          <p:nvPr/>
        </p:nvPicPr>
        <p:blipFill rotWithShape="1">
          <a:blip r:embed="rId3">
            <a:alphaModFix/>
          </a:blip>
          <a:srcRect b="0" l="0" r="0" t="0"/>
          <a:stretch/>
        </p:blipFill>
        <p:spPr>
          <a:xfrm>
            <a:off x="537924" y="3202186"/>
            <a:ext cx="7307342" cy="15240"/>
          </a:xfrm>
          <a:prstGeom prst="rect">
            <a:avLst/>
          </a:prstGeom>
          <a:noFill/>
          <a:ln>
            <a:noFill/>
          </a:ln>
        </p:spPr>
      </p:pic>
      <p:sp>
        <p:nvSpPr>
          <p:cNvPr id="350" name="Google Shape;350;p18"/>
          <p:cNvSpPr/>
          <p:nvPr/>
        </p:nvSpPr>
        <p:spPr>
          <a:xfrm>
            <a:off x="537924" y="3326606"/>
            <a:ext cx="1681282" cy="21014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15213F"/>
              </a:buClr>
              <a:buSzPts val="1300"/>
              <a:buFont typeface="Roboto Slab"/>
              <a:buNone/>
            </a:pPr>
            <a:r>
              <a:rPr b="0" i="0" lang="en-US" sz="1300" u="none" cap="none" strike="noStrike">
                <a:solidFill>
                  <a:srgbClr val="15213F"/>
                </a:solidFill>
                <a:latin typeface="Roboto Slab"/>
                <a:ea typeface="Roboto Slab"/>
                <a:cs typeface="Roboto Slab"/>
                <a:sym typeface="Roboto Slab"/>
              </a:rPr>
              <a:t>Analyze Threats</a:t>
            </a:r>
            <a:endParaRPr b="0" i="0" sz="1300" u="none" cap="none" strike="noStrike"/>
          </a:p>
        </p:txBody>
      </p:sp>
      <p:sp>
        <p:nvSpPr>
          <p:cNvPr id="351" name="Google Shape;351;p18"/>
          <p:cNvSpPr/>
          <p:nvPr/>
        </p:nvSpPr>
        <p:spPr>
          <a:xfrm>
            <a:off x="537924" y="3671173"/>
            <a:ext cx="7307342" cy="215265"/>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a:buNone/>
            </a:pPr>
            <a:r>
              <a:rPr b="0" i="0" lang="en-US" sz="1050" u="none" cap="none" strike="noStrike">
                <a:solidFill>
                  <a:srgbClr val="15213F"/>
                </a:solidFill>
                <a:latin typeface="Roboto"/>
                <a:ea typeface="Roboto"/>
                <a:cs typeface="Roboto"/>
                <a:sym typeface="Roboto"/>
              </a:rPr>
              <a:t>Identify adversaries and their capabilities to collect, analyze, and exploit critical information</a:t>
            </a:r>
            <a:endParaRPr b="0" i="0" sz="1050" u="none" cap="none" strike="noStrike"/>
          </a:p>
        </p:txBody>
      </p:sp>
      <p:sp>
        <p:nvSpPr>
          <p:cNvPr id="352" name="Google Shape;352;p18"/>
          <p:cNvSpPr/>
          <p:nvPr/>
        </p:nvSpPr>
        <p:spPr>
          <a:xfrm>
            <a:off x="537924" y="4121706"/>
            <a:ext cx="134422" cy="168116"/>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Slab Light"/>
              <a:buNone/>
            </a:pPr>
            <a:r>
              <a:rPr b="0" i="0" lang="en-US" sz="1050" u="none" cap="none" strike="noStrike">
                <a:solidFill>
                  <a:srgbClr val="15213F"/>
                </a:solidFill>
                <a:latin typeface="Roboto Slab Light"/>
                <a:ea typeface="Roboto Slab Light"/>
                <a:cs typeface="Roboto Slab Light"/>
                <a:sym typeface="Roboto Slab Light"/>
              </a:rPr>
              <a:t>03</a:t>
            </a:r>
            <a:endParaRPr b="0" i="0" sz="1050" u="none" cap="none" strike="noStrike"/>
          </a:p>
        </p:txBody>
      </p:sp>
      <p:pic>
        <p:nvPicPr>
          <p:cNvPr descr="preencoded.png" id="353" name="Google Shape;353;p18"/>
          <p:cNvPicPr preferRelativeResize="0"/>
          <p:nvPr/>
        </p:nvPicPr>
        <p:blipFill rotWithShape="1">
          <a:blip r:embed="rId3">
            <a:alphaModFix/>
          </a:blip>
          <a:srcRect b="0" l="0" r="0" t="0"/>
          <a:stretch/>
        </p:blipFill>
        <p:spPr>
          <a:xfrm>
            <a:off x="537924" y="4281368"/>
            <a:ext cx="7307342" cy="15240"/>
          </a:xfrm>
          <a:prstGeom prst="rect">
            <a:avLst/>
          </a:prstGeom>
          <a:noFill/>
          <a:ln>
            <a:noFill/>
          </a:ln>
        </p:spPr>
      </p:pic>
      <p:sp>
        <p:nvSpPr>
          <p:cNvPr id="354" name="Google Shape;354;p18"/>
          <p:cNvSpPr/>
          <p:nvPr/>
        </p:nvSpPr>
        <p:spPr>
          <a:xfrm>
            <a:off x="537924" y="4432578"/>
            <a:ext cx="1764983" cy="21014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15213F"/>
              </a:buClr>
              <a:buSzPts val="1300"/>
              <a:buFont typeface="Roboto Slab"/>
              <a:buNone/>
            </a:pPr>
            <a:r>
              <a:rPr b="0" i="0" lang="en-US" sz="1300" u="none" cap="none" strike="noStrike">
                <a:solidFill>
                  <a:srgbClr val="15213F"/>
                </a:solidFill>
                <a:latin typeface="Roboto Slab"/>
                <a:ea typeface="Roboto Slab"/>
                <a:cs typeface="Roboto Slab"/>
                <a:sym typeface="Roboto Slab"/>
              </a:rPr>
              <a:t>Assess Vulnerabilities</a:t>
            </a:r>
            <a:endParaRPr b="0" i="0" sz="1300" u="none" cap="none" strike="noStrike"/>
          </a:p>
        </p:txBody>
      </p:sp>
      <p:sp>
        <p:nvSpPr>
          <p:cNvPr id="355" name="Google Shape;355;p18"/>
          <p:cNvSpPr/>
          <p:nvPr/>
        </p:nvSpPr>
        <p:spPr>
          <a:xfrm>
            <a:off x="537924" y="4777145"/>
            <a:ext cx="7307342" cy="215265"/>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a:buNone/>
            </a:pPr>
            <a:r>
              <a:rPr b="0" i="0" lang="en-US" sz="1050" u="none" cap="none" strike="noStrike">
                <a:solidFill>
                  <a:srgbClr val="15213F"/>
                </a:solidFill>
                <a:latin typeface="Roboto"/>
                <a:ea typeface="Roboto"/>
                <a:cs typeface="Roboto"/>
                <a:sym typeface="Roboto"/>
              </a:rPr>
              <a:t>Evaluate how adversaries could obtain critical information through various collection methods</a:t>
            </a:r>
            <a:endParaRPr b="0" i="0" sz="1050" u="none" cap="none" strike="noStrike"/>
          </a:p>
        </p:txBody>
      </p:sp>
      <p:sp>
        <p:nvSpPr>
          <p:cNvPr id="356" name="Google Shape;356;p18"/>
          <p:cNvSpPr/>
          <p:nvPr/>
        </p:nvSpPr>
        <p:spPr>
          <a:xfrm>
            <a:off x="537924" y="5227677"/>
            <a:ext cx="134422" cy="168116"/>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Slab Light"/>
              <a:buNone/>
            </a:pPr>
            <a:r>
              <a:rPr b="0" i="0" lang="en-US" sz="1050" u="none" cap="none" strike="noStrike">
                <a:solidFill>
                  <a:srgbClr val="15213F"/>
                </a:solidFill>
                <a:latin typeface="Roboto Slab Light"/>
                <a:ea typeface="Roboto Slab Light"/>
                <a:cs typeface="Roboto Slab Light"/>
                <a:sym typeface="Roboto Slab Light"/>
              </a:rPr>
              <a:t>04</a:t>
            </a:r>
            <a:endParaRPr b="0" i="0" sz="1050" u="none" cap="none" strike="noStrike"/>
          </a:p>
        </p:txBody>
      </p:sp>
      <p:pic>
        <p:nvPicPr>
          <p:cNvPr descr="preencoded.png" id="357" name="Google Shape;357;p18"/>
          <p:cNvPicPr preferRelativeResize="0"/>
          <p:nvPr/>
        </p:nvPicPr>
        <p:blipFill rotWithShape="1">
          <a:blip r:embed="rId3">
            <a:alphaModFix/>
          </a:blip>
          <a:srcRect b="0" l="0" r="0" t="0"/>
          <a:stretch/>
        </p:blipFill>
        <p:spPr>
          <a:xfrm>
            <a:off x="537924" y="5360551"/>
            <a:ext cx="7307342" cy="15240"/>
          </a:xfrm>
          <a:prstGeom prst="rect">
            <a:avLst/>
          </a:prstGeom>
          <a:noFill/>
          <a:ln>
            <a:noFill/>
          </a:ln>
        </p:spPr>
      </p:pic>
      <p:sp>
        <p:nvSpPr>
          <p:cNvPr id="358" name="Google Shape;358;p18"/>
          <p:cNvSpPr/>
          <p:nvPr/>
        </p:nvSpPr>
        <p:spPr>
          <a:xfrm>
            <a:off x="537924" y="5538549"/>
            <a:ext cx="1681282" cy="21014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15213F"/>
              </a:buClr>
              <a:buSzPts val="1300"/>
              <a:buFont typeface="Roboto Slab"/>
              <a:buNone/>
            </a:pPr>
            <a:r>
              <a:rPr b="0" i="0" lang="en-US" sz="1300" u="none" cap="none" strike="noStrike">
                <a:solidFill>
                  <a:srgbClr val="15213F"/>
                </a:solidFill>
                <a:latin typeface="Roboto Slab"/>
                <a:ea typeface="Roboto Slab"/>
                <a:cs typeface="Roboto Slab"/>
                <a:sym typeface="Roboto Slab"/>
              </a:rPr>
              <a:t>Evaluate Risks</a:t>
            </a:r>
            <a:endParaRPr b="0" i="0" sz="1300" u="none" cap="none" strike="noStrike"/>
          </a:p>
        </p:txBody>
      </p:sp>
      <p:sp>
        <p:nvSpPr>
          <p:cNvPr id="359" name="Google Shape;359;p18"/>
          <p:cNvSpPr/>
          <p:nvPr/>
        </p:nvSpPr>
        <p:spPr>
          <a:xfrm>
            <a:off x="537924" y="5883116"/>
            <a:ext cx="7307342" cy="215265"/>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a:buNone/>
            </a:pPr>
            <a:r>
              <a:rPr b="0" i="0" lang="en-US" sz="1050" u="none" cap="none" strike="noStrike">
                <a:solidFill>
                  <a:srgbClr val="15213F"/>
                </a:solidFill>
                <a:latin typeface="Roboto"/>
                <a:ea typeface="Roboto"/>
                <a:cs typeface="Roboto"/>
                <a:sym typeface="Roboto"/>
              </a:rPr>
              <a:t>Determine the likelihood and impact of adversary exploitation of vulnerabilities</a:t>
            </a:r>
            <a:endParaRPr b="0" i="0" sz="1050" u="none" cap="none" strike="noStrike"/>
          </a:p>
        </p:txBody>
      </p:sp>
      <p:sp>
        <p:nvSpPr>
          <p:cNvPr id="360" name="Google Shape;360;p18"/>
          <p:cNvSpPr/>
          <p:nvPr/>
        </p:nvSpPr>
        <p:spPr>
          <a:xfrm>
            <a:off x="537924" y="6333649"/>
            <a:ext cx="134422" cy="168116"/>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Slab Light"/>
              <a:buNone/>
            </a:pPr>
            <a:r>
              <a:rPr b="0" i="0" lang="en-US" sz="1050" u="none" cap="none" strike="noStrike">
                <a:solidFill>
                  <a:srgbClr val="15213F"/>
                </a:solidFill>
                <a:latin typeface="Roboto Slab Light"/>
                <a:ea typeface="Roboto Slab Light"/>
                <a:cs typeface="Roboto Slab Light"/>
                <a:sym typeface="Roboto Slab Light"/>
              </a:rPr>
              <a:t>05</a:t>
            </a:r>
            <a:endParaRPr b="0" i="0" sz="1050" u="none" cap="none" strike="noStrike"/>
          </a:p>
        </p:txBody>
      </p:sp>
      <p:pic>
        <p:nvPicPr>
          <p:cNvPr descr="preencoded.png" id="361" name="Google Shape;361;p18"/>
          <p:cNvPicPr preferRelativeResize="0"/>
          <p:nvPr/>
        </p:nvPicPr>
        <p:blipFill rotWithShape="1">
          <a:blip r:embed="rId3">
            <a:alphaModFix/>
          </a:blip>
          <a:srcRect b="0" l="0" r="0" t="0"/>
          <a:stretch/>
        </p:blipFill>
        <p:spPr>
          <a:xfrm>
            <a:off x="537924" y="6439733"/>
            <a:ext cx="7307342" cy="15240"/>
          </a:xfrm>
          <a:prstGeom prst="rect">
            <a:avLst/>
          </a:prstGeom>
          <a:noFill/>
          <a:ln>
            <a:noFill/>
          </a:ln>
        </p:spPr>
      </p:pic>
      <p:sp>
        <p:nvSpPr>
          <p:cNvPr id="362" name="Google Shape;362;p18"/>
          <p:cNvSpPr/>
          <p:nvPr/>
        </p:nvSpPr>
        <p:spPr>
          <a:xfrm>
            <a:off x="537924" y="6644521"/>
            <a:ext cx="1903214" cy="21014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15213F"/>
              </a:buClr>
              <a:buSzPts val="1300"/>
              <a:buFont typeface="Roboto Slab"/>
              <a:buNone/>
            </a:pPr>
            <a:r>
              <a:rPr b="0" i="0" lang="en-US" sz="1300" u="none" cap="none" strike="noStrike">
                <a:solidFill>
                  <a:srgbClr val="15213F"/>
                </a:solidFill>
                <a:latin typeface="Roboto Slab"/>
                <a:ea typeface="Roboto Slab"/>
                <a:cs typeface="Roboto Slab"/>
                <a:sym typeface="Roboto Slab"/>
              </a:rPr>
              <a:t>Apply Countermeasures</a:t>
            </a:r>
            <a:endParaRPr b="0" i="0" sz="1300" u="none" cap="none" strike="noStrike"/>
          </a:p>
        </p:txBody>
      </p:sp>
      <p:sp>
        <p:nvSpPr>
          <p:cNvPr id="363" name="Google Shape;363;p18"/>
          <p:cNvSpPr/>
          <p:nvPr/>
        </p:nvSpPr>
        <p:spPr>
          <a:xfrm>
            <a:off x="537924" y="6989088"/>
            <a:ext cx="7307342" cy="215265"/>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15213F"/>
              </a:buClr>
              <a:buSzPts val="1050"/>
              <a:buFont typeface="Roboto"/>
              <a:buNone/>
            </a:pPr>
            <a:r>
              <a:rPr b="0" i="0" lang="en-US" sz="1050" u="none" cap="none" strike="noStrike">
                <a:solidFill>
                  <a:srgbClr val="15213F"/>
                </a:solidFill>
                <a:latin typeface="Roboto"/>
                <a:ea typeface="Roboto"/>
                <a:cs typeface="Roboto"/>
                <a:sym typeface="Roboto"/>
              </a:rPr>
              <a:t>Implement measures to eliminate or reduce vulnerabilities to acceptable levels</a:t>
            </a:r>
            <a:endParaRPr b="0" i="0" sz="1050" u="none" cap="none" strike="noStrike"/>
          </a:p>
        </p:txBody>
      </p:sp>
      <p:pic>
        <p:nvPicPr>
          <p:cNvPr descr="preencoded.png" id="364" name="Google Shape;364;p18"/>
          <p:cNvPicPr preferRelativeResize="0"/>
          <p:nvPr/>
        </p:nvPicPr>
        <p:blipFill rotWithShape="1">
          <a:blip r:embed="rId4">
            <a:alphaModFix/>
          </a:blip>
          <a:srcRect b="0" l="0" r="0" t="0"/>
          <a:stretch/>
        </p:blipFill>
        <p:spPr>
          <a:xfrm>
            <a:off x="8181023" y="1143000"/>
            <a:ext cx="5919073" cy="5919073"/>
          </a:xfrm>
          <a:prstGeom prst="rect">
            <a:avLst/>
          </a:prstGeom>
          <a:noFill/>
          <a:ln>
            <a:noFill/>
          </a:ln>
        </p:spPr>
      </p:pic>
      <p:sp>
        <p:nvSpPr>
          <p:cNvPr id="365" name="Google Shape;365;p18"/>
          <p:cNvSpPr/>
          <p:nvPr/>
        </p:nvSpPr>
        <p:spPr>
          <a:xfrm>
            <a:off x="8181023" y="7213283"/>
            <a:ext cx="5919073" cy="1217176"/>
          </a:xfrm>
          <a:prstGeom prst="roundRect">
            <a:avLst>
              <a:gd fmla="val 1658" name="adj"/>
            </a:avLst>
          </a:prstGeom>
          <a:solidFill>
            <a:srgbClr val="C3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6" name="Google Shape;366;p18"/>
          <p:cNvPicPr preferRelativeResize="0"/>
          <p:nvPr/>
        </p:nvPicPr>
        <p:blipFill rotWithShape="1">
          <a:blip r:embed="rId5">
            <a:alphaModFix/>
          </a:blip>
          <a:srcRect b="0" l="0" r="0" t="0"/>
          <a:stretch/>
        </p:blipFill>
        <p:spPr>
          <a:xfrm>
            <a:off x="8315444" y="7416046"/>
            <a:ext cx="168116" cy="134422"/>
          </a:xfrm>
          <a:prstGeom prst="rect">
            <a:avLst/>
          </a:prstGeom>
          <a:noFill/>
          <a:ln>
            <a:noFill/>
          </a:ln>
        </p:spPr>
      </p:pic>
      <p:sp>
        <p:nvSpPr>
          <p:cNvPr id="367" name="Google Shape;367;p18"/>
          <p:cNvSpPr/>
          <p:nvPr/>
        </p:nvSpPr>
        <p:spPr>
          <a:xfrm>
            <a:off x="8617982" y="7381280"/>
            <a:ext cx="5347692" cy="861060"/>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000000"/>
              </a:buClr>
              <a:buSzPts val="1050"/>
              <a:buFont typeface="Roboto"/>
              <a:buNone/>
            </a:pPr>
            <a:r>
              <a:rPr b="1" i="0" lang="en-US" sz="1050" u="none" cap="none" strike="noStrike">
                <a:solidFill>
                  <a:srgbClr val="000000"/>
                </a:solidFill>
                <a:latin typeface="Roboto"/>
                <a:ea typeface="Roboto"/>
                <a:cs typeface="Roboto"/>
                <a:sym typeface="Roboto"/>
              </a:rPr>
              <a:t>Critical Example:</a:t>
            </a:r>
            <a:r>
              <a:rPr b="0" i="0" lang="en-US" sz="1050" u="none" cap="none" strike="noStrike">
                <a:solidFill>
                  <a:srgbClr val="000000"/>
                </a:solidFill>
                <a:latin typeface="Roboto"/>
                <a:ea typeface="Roboto"/>
                <a:cs typeface="Roboto"/>
                <a:sym typeface="Roboto"/>
              </a:rPr>
              <a:t> Protecting troop movements, deployment schedules, and operational plans from cyber espionage and human intelligence collection requires robust OPSEC practices. Even seemingly innocuous information like social media posts can reveal patterns that adversaries can exploit.</a:t>
            </a:r>
            <a:endParaRPr b="0" i="0" sz="105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9"/>
          <p:cNvSpPr/>
          <p:nvPr/>
        </p:nvSpPr>
        <p:spPr>
          <a:xfrm>
            <a:off x="413385" y="284202"/>
            <a:ext cx="4852868" cy="322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2000"/>
              <a:buFont typeface="Roboto Slab"/>
              <a:buNone/>
            </a:pPr>
            <a:r>
              <a:rPr b="0" i="0" lang="en-US" sz="2000" u="none" cap="none" strike="noStrike">
                <a:solidFill>
                  <a:srgbClr val="3257B8"/>
                </a:solidFill>
                <a:latin typeface="Roboto Slab"/>
                <a:ea typeface="Roboto Slab"/>
                <a:cs typeface="Roboto Slab"/>
                <a:sym typeface="Roboto Slab"/>
              </a:rPr>
              <a:t>The Role of Military and Civilian Efforts</a:t>
            </a:r>
            <a:endParaRPr b="0" i="0" sz="2000" u="none" cap="none" strike="noStrike"/>
          </a:p>
        </p:txBody>
      </p:sp>
      <p:sp>
        <p:nvSpPr>
          <p:cNvPr id="374" name="Google Shape;374;p19"/>
          <p:cNvSpPr/>
          <p:nvPr/>
        </p:nvSpPr>
        <p:spPr>
          <a:xfrm>
            <a:off x="413385" y="813792"/>
            <a:ext cx="13803630" cy="16525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b="0" i="0" lang="en-US" sz="800" u="none" cap="none" strike="noStrike">
                <a:solidFill>
                  <a:srgbClr val="15213F"/>
                </a:solidFill>
                <a:latin typeface="Roboto"/>
                <a:ea typeface="Roboto"/>
                <a:cs typeface="Roboto"/>
                <a:sym typeface="Roboto"/>
              </a:rPr>
              <a:t>Defending against information warfare requires comprehensive integration across military and civilian domains. No single organization can address the full spectrum of information threats—success demands coordinated efforts spanning government, private sector, academia, and civil society.</a:t>
            </a:r>
            <a:endParaRPr b="0" i="0" sz="800" u="none" cap="none" strike="noStrike"/>
          </a:p>
        </p:txBody>
      </p:sp>
      <p:sp>
        <p:nvSpPr>
          <p:cNvPr id="375" name="Google Shape;375;p19"/>
          <p:cNvSpPr/>
          <p:nvPr/>
        </p:nvSpPr>
        <p:spPr>
          <a:xfrm>
            <a:off x="413385" y="1095256"/>
            <a:ext cx="6850142" cy="791051"/>
          </a:xfrm>
          <a:prstGeom prst="roundRect">
            <a:avLst>
              <a:gd fmla="val 1960" name="adj"/>
            </a:avLst>
          </a:prstGeom>
          <a:solidFill>
            <a:srgbClr val="FBFCFE"/>
          </a:solidFill>
          <a:ln cap="flat" cmpd="sng" w="15225">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531971" y="1213842"/>
            <a:ext cx="1557576" cy="1614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000"/>
              <a:buFont typeface="Roboto Slab"/>
              <a:buNone/>
            </a:pPr>
            <a:r>
              <a:rPr b="0" i="0" lang="en-US" sz="1000" u="none" cap="none" strike="noStrike">
                <a:solidFill>
                  <a:srgbClr val="15213F"/>
                </a:solidFill>
                <a:latin typeface="Roboto Slab"/>
                <a:ea typeface="Roboto Slab"/>
                <a:cs typeface="Roboto Slab"/>
                <a:sym typeface="Roboto Slab"/>
              </a:rPr>
              <a:t>Cyber Defense Operations</a:t>
            </a:r>
            <a:endParaRPr b="0" i="0" sz="1000" u="none" cap="none" strike="noStrike"/>
          </a:p>
        </p:txBody>
      </p:sp>
      <p:sp>
        <p:nvSpPr>
          <p:cNvPr id="377" name="Google Shape;377;p19"/>
          <p:cNvSpPr/>
          <p:nvPr/>
        </p:nvSpPr>
        <p:spPr>
          <a:xfrm>
            <a:off x="531971" y="1437203"/>
            <a:ext cx="6612969" cy="33051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b="0" i="0" lang="en-US" sz="800" u="none" cap="none" strike="noStrike">
                <a:solidFill>
                  <a:srgbClr val="15213F"/>
                </a:solidFill>
                <a:latin typeface="Roboto"/>
                <a:ea typeface="Roboto"/>
                <a:cs typeface="Roboto"/>
                <a:sym typeface="Roboto"/>
              </a:rPr>
              <a:t>Military and intelligence agencies conduct active defense, threat hunting, and response operations to protect critical networks and infrastructure from sophisticated adversaries</a:t>
            </a:r>
            <a:endParaRPr b="0" i="0" sz="800" u="none" cap="none" strike="noStrike"/>
          </a:p>
        </p:txBody>
      </p:sp>
      <p:sp>
        <p:nvSpPr>
          <p:cNvPr id="378" name="Google Shape;378;p19"/>
          <p:cNvSpPr/>
          <p:nvPr/>
        </p:nvSpPr>
        <p:spPr>
          <a:xfrm>
            <a:off x="7366873" y="1095256"/>
            <a:ext cx="6850142" cy="791051"/>
          </a:xfrm>
          <a:prstGeom prst="roundRect">
            <a:avLst>
              <a:gd fmla="val 1960" name="adj"/>
            </a:avLst>
          </a:prstGeom>
          <a:solidFill>
            <a:srgbClr val="FBFCFE"/>
          </a:solidFill>
          <a:ln cap="flat" cmpd="sng" w="15225">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485459" y="1213842"/>
            <a:ext cx="1431131" cy="1614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000"/>
              <a:buFont typeface="Roboto Slab"/>
              <a:buNone/>
            </a:pPr>
            <a:r>
              <a:rPr b="0" i="0" lang="en-US" sz="1000" u="none" cap="none" strike="noStrike">
                <a:solidFill>
                  <a:srgbClr val="15213F"/>
                </a:solidFill>
                <a:latin typeface="Roboto Slab"/>
                <a:ea typeface="Roboto Slab"/>
                <a:cs typeface="Roboto Slab"/>
                <a:sym typeface="Roboto Slab"/>
              </a:rPr>
              <a:t>Intelligence Integration</a:t>
            </a:r>
            <a:endParaRPr b="0" i="0" sz="1000" u="none" cap="none" strike="noStrike"/>
          </a:p>
        </p:txBody>
      </p:sp>
      <p:sp>
        <p:nvSpPr>
          <p:cNvPr id="380" name="Google Shape;380;p19"/>
          <p:cNvSpPr/>
          <p:nvPr/>
        </p:nvSpPr>
        <p:spPr>
          <a:xfrm>
            <a:off x="7485459" y="1437203"/>
            <a:ext cx="6612969" cy="33051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b="0" i="0" lang="en-US" sz="800" u="none" cap="none" strike="noStrike">
                <a:solidFill>
                  <a:srgbClr val="15213F"/>
                </a:solidFill>
                <a:latin typeface="Roboto"/>
                <a:ea typeface="Roboto"/>
                <a:cs typeface="Roboto"/>
                <a:sym typeface="Roboto"/>
              </a:rPr>
              <a:t>Fusing intelligence from multiple sources to identify threats, understand adversary tactics, and provide early warning of information operations campaigns</a:t>
            </a:r>
            <a:endParaRPr b="0" i="0" sz="800" u="none" cap="none" strike="noStrike"/>
          </a:p>
        </p:txBody>
      </p:sp>
      <p:sp>
        <p:nvSpPr>
          <p:cNvPr id="381" name="Google Shape;381;p19"/>
          <p:cNvSpPr/>
          <p:nvPr/>
        </p:nvSpPr>
        <p:spPr>
          <a:xfrm>
            <a:off x="413385" y="1989653"/>
            <a:ext cx="6850142" cy="791051"/>
          </a:xfrm>
          <a:prstGeom prst="roundRect">
            <a:avLst>
              <a:gd fmla="val 1960" name="adj"/>
            </a:avLst>
          </a:prstGeom>
          <a:solidFill>
            <a:srgbClr val="FBFCFE"/>
          </a:solidFill>
          <a:ln cap="flat" cmpd="sng" w="15225">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531971" y="2108240"/>
            <a:ext cx="2537222" cy="1614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000"/>
              <a:buFont typeface="Roboto Slab"/>
              <a:buNone/>
            </a:pPr>
            <a:r>
              <a:rPr b="0" i="0" lang="en-US" sz="1000" u="none" cap="none" strike="noStrike">
                <a:solidFill>
                  <a:srgbClr val="15213F"/>
                </a:solidFill>
                <a:latin typeface="Roboto Slab"/>
                <a:ea typeface="Roboto Slab"/>
                <a:cs typeface="Roboto Slab"/>
                <a:sym typeface="Roboto Slab"/>
              </a:rPr>
              <a:t>Public Affairs &amp; Strategic Communication</a:t>
            </a:r>
            <a:endParaRPr b="0" i="0" sz="1000" u="none" cap="none" strike="noStrike"/>
          </a:p>
        </p:txBody>
      </p:sp>
      <p:sp>
        <p:nvSpPr>
          <p:cNvPr id="383" name="Google Shape;383;p19"/>
          <p:cNvSpPr/>
          <p:nvPr/>
        </p:nvSpPr>
        <p:spPr>
          <a:xfrm>
            <a:off x="531971" y="2331601"/>
            <a:ext cx="6612969" cy="16525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b="0" i="0" lang="en-US" sz="800" u="none" cap="none" strike="noStrike">
                <a:solidFill>
                  <a:srgbClr val="15213F"/>
                </a:solidFill>
                <a:latin typeface="Roboto"/>
                <a:ea typeface="Roboto"/>
                <a:cs typeface="Roboto"/>
                <a:sym typeface="Roboto"/>
              </a:rPr>
              <a:t>Proactive communication to counter disinformation, provide accurate information, and build resilience against influence operations</a:t>
            </a:r>
            <a:endParaRPr b="0" i="0" sz="800" u="none" cap="none" strike="noStrike"/>
          </a:p>
        </p:txBody>
      </p:sp>
      <p:sp>
        <p:nvSpPr>
          <p:cNvPr id="384" name="Google Shape;384;p19"/>
          <p:cNvSpPr/>
          <p:nvPr/>
        </p:nvSpPr>
        <p:spPr>
          <a:xfrm>
            <a:off x="7366873" y="1989653"/>
            <a:ext cx="6850142" cy="791051"/>
          </a:xfrm>
          <a:prstGeom prst="roundRect">
            <a:avLst>
              <a:gd fmla="val 1960" name="adj"/>
            </a:avLst>
          </a:prstGeom>
          <a:solidFill>
            <a:srgbClr val="FBFCFE"/>
          </a:solidFill>
          <a:ln cap="flat" cmpd="sng" w="15225">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7485459" y="2108240"/>
            <a:ext cx="1596271" cy="1614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000"/>
              <a:buFont typeface="Roboto Slab"/>
              <a:buNone/>
            </a:pPr>
            <a:r>
              <a:rPr b="0" i="0" lang="en-US" sz="1000" u="none" cap="none" strike="noStrike">
                <a:solidFill>
                  <a:srgbClr val="15213F"/>
                </a:solidFill>
                <a:latin typeface="Roboto Slab"/>
                <a:ea typeface="Roboto Slab"/>
                <a:cs typeface="Roboto Slab"/>
                <a:sym typeface="Roboto Slab"/>
              </a:rPr>
              <a:t>Civil-Military Cooperation</a:t>
            </a:r>
            <a:endParaRPr b="0" i="0" sz="1000" u="none" cap="none" strike="noStrike"/>
          </a:p>
        </p:txBody>
      </p:sp>
      <p:sp>
        <p:nvSpPr>
          <p:cNvPr id="386" name="Google Shape;386;p19"/>
          <p:cNvSpPr/>
          <p:nvPr/>
        </p:nvSpPr>
        <p:spPr>
          <a:xfrm>
            <a:off x="7485459" y="2331601"/>
            <a:ext cx="6612969" cy="33051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b="0" i="0" lang="en-US" sz="800" u="none" cap="none" strike="noStrike">
                <a:solidFill>
                  <a:srgbClr val="15213F"/>
                </a:solidFill>
                <a:latin typeface="Roboto"/>
                <a:ea typeface="Roboto"/>
                <a:cs typeface="Roboto"/>
                <a:sym typeface="Roboto"/>
              </a:rPr>
              <a:t>Partnerships between government, technology companies, media organizations, and educational institutions to share threat information and build societal resilience</a:t>
            </a:r>
            <a:endParaRPr b="0" i="0" sz="800" u="none" cap="none" strike="noStrike"/>
          </a:p>
        </p:txBody>
      </p:sp>
      <p:sp>
        <p:nvSpPr>
          <p:cNvPr id="387" name="Google Shape;387;p19"/>
          <p:cNvSpPr/>
          <p:nvPr/>
        </p:nvSpPr>
        <p:spPr>
          <a:xfrm>
            <a:off x="413385" y="3000256"/>
            <a:ext cx="1591985" cy="1614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1000"/>
              <a:buFont typeface="Roboto Slab"/>
              <a:buNone/>
            </a:pPr>
            <a:r>
              <a:rPr b="0" i="0" lang="en-US" sz="1000" u="none" cap="none" strike="noStrike">
                <a:solidFill>
                  <a:srgbClr val="3257B8"/>
                </a:solidFill>
                <a:latin typeface="Roboto Slab"/>
                <a:ea typeface="Roboto Slab"/>
                <a:cs typeface="Roboto Slab"/>
                <a:sym typeface="Roboto Slab"/>
              </a:rPr>
              <a:t>Building Public Resilience</a:t>
            </a:r>
            <a:endParaRPr b="0" i="0" sz="1000" u="none" cap="none" strike="noStrike"/>
          </a:p>
        </p:txBody>
      </p:sp>
      <p:sp>
        <p:nvSpPr>
          <p:cNvPr id="388" name="Google Shape;388;p19"/>
          <p:cNvSpPr/>
          <p:nvPr/>
        </p:nvSpPr>
        <p:spPr>
          <a:xfrm>
            <a:off x="413385" y="3265051"/>
            <a:ext cx="6775728" cy="33051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b="0" i="0" lang="en-US" sz="800" u="none" cap="none" strike="noStrike">
                <a:solidFill>
                  <a:srgbClr val="15213F"/>
                </a:solidFill>
                <a:latin typeface="Roboto"/>
                <a:ea typeface="Roboto"/>
                <a:cs typeface="Roboto"/>
                <a:sym typeface="Roboto"/>
              </a:rPr>
              <a:t>Educating citizens to recognize disinformation, verify sources, and think critically about information they encounter is essential. Key capabilities include:</a:t>
            </a:r>
            <a:endParaRPr b="0" i="0" sz="800" u="none" cap="none" strike="noStrike"/>
          </a:p>
        </p:txBody>
      </p:sp>
      <p:sp>
        <p:nvSpPr>
          <p:cNvPr id="389" name="Google Shape;389;p19"/>
          <p:cNvSpPr/>
          <p:nvPr/>
        </p:nvSpPr>
        <p:spPr>
          <a:xfrm>
            <a:off x="413385" y="3688556"/>
            <a:ext cx="6775728" cy="165259"/>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15213F"/>
              </a:buClr>
              <a:buSzPts val="800"/>
              <a:buFont typeface="Roboto"/>
              <a:buChar char="•"/>
            </a:pPr>
            <a:r>
              <a:rPr b="0" i="0" lang="en-US" sz="800" u="none" cap="none" strike="noStrike">
                <a:solidFill>
                  <a:srgbClr val="15213F"/>
                </a:solidFill>
                <a:latin typeface="Roboto"/>
                <a:ea typeface="Roboto"/>
                <a:cs typeface="Roboto"/>
                <a:sym typeface="Roboto"/>
              </a:rPr>
              <a:t>Media literacy and source verification skills</a:t>
            </a:r>
            <a:endParaRPr b="0" i="0" sz="800" u="none" cap="none" strike="noStrike"/>
          </a:p>
        </p:txBody>
      </p:sp>
      <p:sp>
        <p:nvSpPr>
          <p:cNvPr id="390" name="Google Shape;390;p19"/>
          <p:cNvSpPr/>
          <p:nvPr/>
        </p:nvSpPr>
        <p:spPr>
          <a:xfrm>
            <a:off x="413385" y="3889891"/>
            <a:ext cx="6775728" cy="165259"/>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15213F"/>
              </a:buClr>
              <a:buSzPts val="800"/>
              <a:buFont typeface="Roboto"/>
              <a:buChar char="•"/>
            </a:pPr>
            <a:r>
              <a:rPr b="0" i="0" lang="en-US" sz="800" u="none" cap="none" strike="noStrike">
                <a:solidFill>
                  <a:srgbClr val="15213F"/>
                </a:solidFill>
                <a:latin typeface="Roboto"/>
                <a:ea typeface="Roboto"/>
                <a:cs typeface="Roboto"/>
                <a:sym typeface="Roboto"/>
              </a:rPr>
              <a:t>Understanding of common manipulation techniques</a:t>
            </a:r>
            <a:endParaRPr b="0" i="0" sz="800" u="none" cap="none" strike="noStrike"/>
          </a:p>
        </p:txBody>
      </p:sp>
      <p:sp>
        <p:nvSpPr>
          <p:cNvPr id="391" name="Google Shape;391;p19"/>
          <p:cNvSpPr/>
          <p:nvPr/>
        </p:nvSpPr>
        <p:spPr>
          <a:xfrm>
            <a:off x="413385" y="4091226"/>
            <a:ext cx="6775728" cy="165259"/>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15213F"/>
              </a:buClr>
              <a:buSzPts val="800"/>
              <a:buFont typeface="Roboto"/>
              <a:buChar char="•"/>
            </a:pPr>
            <a:r>
              <a:rPr b="0" i="0" lang="en-US" sz="800" u="none" cap="none" strike="noStrike">
                <a:solidFill>
                  <a:srgbClr val="15213F"/>
                </a:solidFill>
                <a:latin typeface="Roboto"/>
                <a:ea typeface="Roboto"/>
                <a:cs typeface="Roboto"/>
                <a:sym typeface="Roboto"/>
              </a:rPr>
              <a:t>Awareness of cognitive biases and echo chambers</a:t>
            </a:r>
            <a:endParaRPr b="0" i="0" sz="800" u="none" cap="none" strike="noStrike"/>
          </a:p>
        </p:txBody>
      </p:sp>
      <p:sp>
        <p:nvSpPr>
          <p:cNvPr id="392" name="Google Shape;392;p19"/>
          <p:cNvSpPr/>
          <p:nvPr/>
        </p:nvSpPr>
        <p:spPr>
          <a:xfrm>
            <a:off x="413385" y="4292560"/>
            <a:ext cx="6775728" cy="165259"/>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15213F"/>
              </a:buClr>
              <a:buSzPts val="800"/>
              <a:buFont typeface="Roboto"/>
              <a:buChar char="•"/>
            </a:pPr>
            <a:r>
              <a:rPr b="0" i="0" lang="en-US" sz="800" u="none" cap="none" strike="noStrike">
                <a:solidFill>
                  <a:srgbClr val="15213F"/>
                </a:solidFill>
                <a:latin typeface="Roboto"/>
                <a:ea typeface="Roboto"/>
                <a:cs typeface="Roboto"/>
                <a:sym typeface="Roboto"/>
              </a:rPr>
              <a:t>Ability to distinguish credible information from propaganda</a:t>
            </a:r>
            <a:endParaRPr b="0" i="0" sz="800" u="none" cap="none" strike="noStrike"/>
          </a:p>
        </p:txBody>
      </p:sp>
      <p:sp>
        <p:nvSpPr>
          <p:cNvPr id="393" name="Google Shape;393;p19"/>
          <p:cNvSpPr/>
          <p:nvPr/>
        </p:nvSpPr>
        <p:spPr>
          <a:xfrm>
            <a:off x="413385" y="4493895"/>
            <a:ext cx="6775728" cy="165259"/>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15213F"/>
              </a:buClr>
              <a:buSzPts val="800"/>
              <a:buFont typeface="Roboto"/>
              <a:buChar char="•"/>
            </a:pPr>
            <a:r>
              <a:rPr b="0" i="0" lang="en-US" sz="800" u="none" cap="none" strike="noStrike">
                <a:solidFill>
                  <a:srgbClr val="15213F"/>
                </a:solidFill>
                <a:latin typeface="Roboto"/>
                <a:ea typeface="Roboto"/>
                <a:cs typeface="Roboto"/>
                <a:sym typeface="Roboto"/>
              </a:rPr>
              <a:t>Healthy skepticism combined with open-minded inquiry</a:t>
            </a:r>
            <a:endParaRPr b="0" i="0" sz="800" u="none" cap="none" strike="noStrike"/>
          </a:p>
        </p:txBody>
      </p:sp>
      <p:pic>
        <p:nvPicPr>
          <p:cNvPr descr="preencoded.png" id="394" name="Google Shape;394;p19"/>
          <p:cNvPicPr preferRelativeResize="0"/>
          <p:nvPr/>
        </p:nvPicPr>
        <p:blipFill rotWithShape="1">
          <a:blip r:embed="rId3">
            <a:alphaModFix/>
          </a:blip>
          <a:srcRect b="0" l="0" r="0" t="0"/>
          <a:stretch/>
        </p:blipFill>
        <p:spPr>
          <a:xfrm>
            <a:off x="7448907" y="3013115"/>
            <a:ext cx="6615232" cy="66152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preencoded.png" id="84" name="Google Shape;84;p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5" name="Google Shape;85;p2"/>
          <p:cNvSpPr/>
          <p:nvPr/>
        </p:nvSpPr>
        <p:spPr>
          <a:xfrm>
            <a:off x="793790" y="1634014"/>
            <a:ext cx="7556421" cy="49615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7800"/>
              <a:buFont typeface="Roboto Slab"/>
              <a:buNone/>
            </a:pPr>
            <a:r>
              <a:rPr b="0" i="0" lang="en-US" sz="7800" u="none" cap="none" strike="noStrike">
                <a:solidFill>
                  <a:srgbClr val="3257B8"/>
                </a:solidFill>
                <a:latin typeface="Roboto Slab"/>
                <a:ea typeface="Roboto Slab"/>
                <a:cs typeface="Roboto Slab"/>
                <a:sym typeface="Roboto Slab"/>
              </a:rPr>
              <a:t>Chapter 1: Foundations of Information Warfare</a:t>
            </a:r>
            <a:endParaRPr b="0" i="0" sz="780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0"/>
          <p:cNvSpPr/>
          <p:nvPr/>
        </p:nvSpPr>
        <p:spPr>
          <a:xfrm>
            <a:off x="646271" y="444341"/>
            <a:ext cx="8933855" cy="504944"/>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3257B8"/>
              </a:buClr>
              <a:buSzPts val="3150"/>
              <a:buFont typeface="Roboto Slab"/>
              <a:buNone/>
            </a:pPr>
            <a:r>
              <a:rPr b="0" i="0" lang="en-US" sz="3150" u="none" cap="none" strike="noStrike">
                <a:solidFill>
                  <a:srgbClr val="3257B8"/>
                </a:solidFill>
                <a:latin typeface="Roboto Slab"/>
                <a:ea typeface="Roboto Slab"/>
                <a:cs typeface="Roboto Slab"/>
                <a:sym typeface="Roboto Slab"/>
              </a:rPr>
              <a:t>Conclusion: The Future of Information Warfare</a:t>
            </a:r>
            <a:endParaRPr b="0" i="0" sz="3150" u="none" cap="none" strike="noStrike"/>
          </a:p>
        </p:txBody>
      </p:sp>
      <p:sp>
        <p:nvSpPr>
          <p:cNvPr id="401" name="Google Shape;401;p20"/>
          <p:cNvSpPr/>
          <p:nvPr/>
        </p:nvSpPr>
        <p:spPr>
          <a:xfrm>
            <a:off x="646271" y="1272421"/>
            <a:ext cx="13337858" cy="5169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b="0" i="0" lang="en-US" sz="1250" u="none" cap="none" strike="noStrike">
                <a:solidFill>
                  <a:srgbClr val="15213F"/>
                </a:solidFill>
                <a:latin typeface="Roboto"/>
                <a:ea typeface="Roboto"/>
                <a:cs typeface="Roboto"/>
                <a:sym typeface="Roboto"/>
              </a:rPr>
              <a:t>Information warfare has become central to modern conflict and national security strategy. The ability to control, manipulate, and defend information across all domains—cyber, cognitive, physical, and social—will increasingly determine outcomes in great power competition and asymmetric conflicts alike.</a:t>
            </a:r>
            <a:endParaRPr b="0" i="0" sz="1250" u="none" cap="none" strike="noStrike"/>
          </a:p>
        </p:txBody>
      </p:sp>
      <p:pic>
        <p:nvPicPr>
          <p:cNvPr descr="preencoded.png" id="402" name="Google Shape;402;p20"/>
          <p:cNvPicPr preferRelativeResize="0"/>
          <p:nvPr/>
        </p:nvPicPr>
        <p:blipFill rotWithShape="1">
          <a:blip r:embed="rId3">
            <a:alphaModFix/>
          </a:blip>
          <a:srcRect b="0" l="0" r="0" t="0"/>
          <a:stretch/>
        </p:blipFill>
        <p:spPr>
          <a:xfrm>
            <a:off x="646271" y="2455783"/>
            <a:ext cx="4338161" cy="1143000"/>
          </a:xfrm>
          <a:prstGeom prst="rect">
            <a:avLst/>
          </a:prstGeom>
          <a:noFill/>
          <a:ln>
            <a:noFill/>
          </a:ln>
        </p:spPr>
      </p:pic>
      <p:sp>
        <p:nvSpPr>
          <p:cNvPr id="403" name="Google Shape;403;p20"/>
          <p:cNvSpPr/>
          <p:nvPr/>
        </p:nvSpPr>
        <p:spPr>
          <a:xfrm>
            <a:off x="807839" y="3102054"/>
            <a:ext cx="2614374" cy="25241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15213F"/>
              </a:buClr>
              <a:buSzPts val="1550"/>
              <a:buFont typeface="Roboto Slab"/>
              <a:buNone/>
            </a:pPr>
            <a:r>
              <a:rPr b="0" i="0" lang="en-US" sz="1550" u="none" cap="none" strike="noStrike">
                <a:solidFill>
                  <a:srgbClr val="15213F"/>
                </a:solidFill>
                <a:latin typeface="Roboto Slab"/>
                <a:ea typeface="Roboto Slab"/>
                <a:cs typeface="Roboto Slab"/>
                <a:sym typeface="Roboto Slab"/>
              </a:rPr>
              <a:t>Evolving Threat Landscape</a:t>
            </a:r>
            <a:endParaRPr b="0" i="0" sz="1550" u="none" cap="none" strike="noStrike"/>
          </a:p>
        </p:txBody>
      </p:sp>
      <p:sp>
        <p:nvSpPr>
          <p:cNvPr id="404" name="Google Shape;404;p20"/>
          <p:cNvSpPr/>
          <p:nvPr/>
        </p:nvSpPr>
        <p:spPr>
          <a:xfrm>
            <a:off x="807839" y="3451384"/>
            <a:ext cx="4015026" cy="12924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b="0" i="0" lang="en-US" sz="1250" u="none" cap="none" strike="noStrike">
                <a:solidFill>
                  <a:srgbClr val="15213F"/>
                </a:solidFill>
                <a:latin typeface="Roboto"/>
                <a:ea typeface="Roboto"/>
                <a:cs typeface="Roboto"/>
                <a:sym typeface="Roboto"/>
              </a:rPr>
              <a:t>Adversaries continue to develop more sophisticated capabilities leveraging artificial intelligence, quantum computing, and advanced social engineering to conduct information operations at unprecedented scale and speed</a:t>
            </a:r>
            <a:endParaRPr b="0" i="0" sz="1250" u="none" cap="none" strike="noStrike"/>
          </a:p>
        </p:txBody>
      </p:sp>
      <p:pic>
        <p:nvPicPr>
          <p:cNvPr descr="preencoded.png" id="405" name="Google Shape;405;p20"/>
          <p:cNvPicPr preferRelativeResize="0"/>
          <p:nvPr/>
        </p:nvPicPr>
        <p:blipFill rotWithShape="1">
          <a:blip r:embed="rId3">
            <a:alphaModFix/>
          </a:blip>
          <a:srcRect b="0" l="0" r="0" t="0"/>
          <a:stretch/>
        </p:blipFill>
        <p:spPr>
          <a:xfrm>
            <a:off x="5146000" y="2213372"/>
            <a:ext cx="4338280" cy="1143000"/>
          </a:xfrm>
          <a:prstGeom prst="rect">
            <a:avLst/>
          </a:prstGeom>
          <a:noFill/>
          <a:ln>
            <a:noFill/>
          </a:ln>
        </p:spPr>
      </p:pic>
      <p:sp>
        <p:nvSpPr>
          <p:cNvPr id="406" name="Google Shape;406;p20"/>
          <p:cNvSpPr/>
          <p:nvPr/>
        </p:nvSpPr>
        <p:spPr>
          <a:xfrm>
            <a:off x="5307568" y="2859643"/>
            <a:ext cx="2610803" cy="25241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15213F"/>
              </a:buClr>
              <a:buSzPts val="1550"/>
              <a:buFont typeface="Roboto Slab"/>
              <a:buNone/>
            </a:pPr>
            <a:r>
              <a:rPr b="0" i="0" lang="en-US" sz="1550" u="none" cap="none" strike="noStrike">
                <a:solidFill>
                  <a:srgbClr val="15213F"/>
                </a:solidFill>
                <a:latin typeface="Roboto Slab"/>
                <a:ea typeface="Roboto Slab"/>
                <a:cs typeface="Roboto Slab"/>
                <a:sym typeface="Roboto Slab"/>
              </a:rPr>
              <a:t>Technological Acceleration</a:t>
            </a:r>
            <a:endParaRPr b="0" i="0" sz="1550" u="none" cap="none" strike="noStrike"/>
          </a:p>
        </p:txBody>
      </p:sp>
      <p:sp>
        <p:nvSpPr>
          <p:cNvPr id="407" name="Google Shape;407;p20"/>
          <p:cNvSpPr/>
          <p:nvPr/>
        </p:nvSpPr>
        <p:spPr>
          <a:xfrm>
            <a:off x="5307568" y="3208973"/>
            <a:ext cx="4015145" cy="12924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b="0" i="0" lang="en-US" sz="1250" u="none" cap="none" strike="noStrike">
                <a:solidFill>
                  <a:srgbClr val="15213F"/>
                </a:solidFill>
                <a:latin typeface="Roboto"/>
                <a:ea typeface="Roboto"/>
                <a:cs typeface="Roboto"/>
                <a:sym typeface="Roboto"/>
              </a:rPr>
              <a:t>Emerging technologies including deepfakes, synthetic media, and AI-generated content will make distinguishing truth from fabrication increasingly challenging, demanding new detection and verification capabilities</a:t>
            </a:r>
            <a:endParaRPr b="0" i="0" sz="1250" u="none" cap="none" strike="noStrike"/>
          </a:p>
        </p:txBody>
      </p:sp>
      <p:pic>
        <p:nvPicPr>
          <p:cNvPr descr="preencoded.png" id="408" name="Google Shape;408;p20"/>
          <p:cNvPicPr preferRelativeResize="0"/>
          <p:nvPr/>
        </p:nvPicPr>
        <p:blipFill rotWithShape="1">
          <a:blip r:embed="rId3">
            <a:alphaModFix/>
          </a:blip>
          <a:srcRect b="0" l="0" r="0" t="0"/>
          <a:stretch/>
        </p:blipFill>
        <p:spPr>
          <a:xfrm>
            <a:off x="9645848" y="1971080"/>
            <a:ext cx="4338161" cy="1143000"/>
          </a:xfrm>
          <a:prstGeom prst="rect">
            <a:avLst/>
          </a:prstGeom>
          <a:noFill/>
          <a:ln>
            <a:noFill/>
          </a:ln>
        </p:spPr>
      </p:pic>
      <p:sp>
        <p:nvSpPr>
          <p:cNvPr id="409" name="Google Shape;409;p20"/>
          <p:cNvSpPr/>
          <p:nvPr/>
        </p:nvSpPr>
        <p:spPr>
          <a:xfrm>
            <a:off x="9807416" y="2617351"/>
            <a:ext cx="2019776" cy="25241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15213F"/>
              </a:buClr>
              <a:buSzPts val="1550"/>
              <a:buFont typeface="Roboto Slab"/>
              <a:buNone/>
            </a:pPr>
            <a:r>
              <a:rPr b="0" i="0" lang="en-US" sz="1550" u="none" cap="none" strike="noStrike">
                <a:solidFill>
                  <a:srgbClr val="15213F"/>
                </a:solidFill>
                <a:latin typeface="Roboto Slab"/>
                <a:ea typeface="Roboto Slab"/>
                <a:cs typeface="Roboto Slab"/>
                <a:sym typeface="Roboto Slab"/>
              </a:rPr>
              <a:t>Societal Resilience</a:t>
            </a:r>
            <a:endParaRPr b="0" i="0" sz="1550" u="none" cap="none" strike="noStrike"/>
          </a:p>
        </p:txBody>
      </p:sp>
      <p:sp>
        <p:nvSpPr>
          <p:cNvPr id="410" name="Google Shape;410;p20"/>
          <p:cNvSpPr/>
          <p:nvPr/>
        </p:nvSpPr>
        <p:spPr>
          <a:xfrm>
            <a:off x="9807416" y="2966680"/>
            <a:ext cx="4015026" cy="103393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b="0" i="0" lang="en-US" sz="1250" u="none" cap="none" strike="noStrike">
                <a:solidFill>
                  <a:srgbClr val="15213F"/>
                </a:solidFill>
                <a:latin typeface="Roboto"/>
                <a:ea typeface="Roboto"/>
                <a:cs typeface="Roboto"/>
                <a:sym typeface="Roboto"/>
              </a:rPr>
              <a:t>Building resilient societies that can recognize and resist information manipulation while maintaining democratic values and freedom of expression represents the ultimate defense against information warfare</a:t>
            </a:r>
            <a:endParaRPr b="0" i="0" sz="1250" u="none" cap="none" strike="noStrike"/>
          </a:p>
        </p:txBody>
      </p:sp>
      <p:sp>
        <p:nvSpPr>
          <p:cNvPr id="411" name="Google Shape;411;p20"/>
          <p:cNvSpPr/>
          <p:nvPr/>
        </p:nvSpPr>
        <p:spPr>
          <a:xfrm>
            <a:off x="888563" y="5329357"/>
            <a:ext cx="3949065" cy="303014"/>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257B8"/>
              </a:buClr>
              <a:buSzPts val="1900"/>
              <a:buFont typeface="Roboto Slab"/>
              <a:buNone/>
            </a:pPr>
            <a:r>
              <a:rPr b="0" i="0" lang="en-US" sz="1900" u="none" cap="none" strike="noStrike">
                <a:solidFill>
                  <a:srgbClr val="3257B8"/>
                </a:solidFill>
                <a:latin typeface="Roboto Slab"/>
                <a:ea typeface="Roboto Slab"/>
                <a:cs typeface="Roboto Slab"/>
                <a:sym typeface="Roboto Slab"/>
              </a:rPr>
              <a:t>Your Role as Students and Citizens</a:t>
            </a:r>
            <a:endParaRPr b="0" i="0" sz="1900" u="none" cap="none" strike="noStrike"/>
          </a:p>
        </p:txBody>
      </p:sp>
      <p:sp>
        <p:nvSpPr>
          <p:cNvPr id="412" name="Google Shape;412;p20"/>
          <p:cNvSpPr/>
          <p:nvPr/>
        </p:nvSpPr>
        <p:spPr>
          <a:xfrm>
            <a:off x="888563" y="5874663"/>
            <a:ext cx="13095565" cy="103393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b="0" i="0" lang="en-US" sz="1250" u="none" cap="none" strike="noStrike">
                <a:solidFill>
                  <a:srgbClr val="15213F"/>
                </a:solidFill>
                <a:latin typeface="Roboto"/>
                <a:ea typeface="Roboto"/>
                <a:cs typeface="Roboto"/>
                <a:sym typeface="Roboto"/>
              </a:rPr>
              <a:t>Understanding information warfare is not just academic—it's essential for participating effectively in modern society. As you encounter information online and in media, remember that awareness and critical thinking are your best defenses. Question sources, verify claims, seek diverse perspectives, and resist the comfort of echo chambers. By developing these habits, you become not just informed citizens, but active defenders against information manipulation. The future of information warfare will be shaped by how well societies—including your generation—can balance openness with security, freedom with responsibility, and trust with skepticism.</a:t>
            </a:r>
            <a:endParaRPr b="0" i="0" sz="1250" u="none" cap="none" strike="noStrike"/>
          </a:p>
        </p:txBody>
      </p:sp>
      <p:sp>
        <p:nvSpPr>
          <p:cNvPr id="413" name="Google Shape;413;p20"/>
          <p:cNvSpPr/>
          <p:nvPr/>
        </p:nvSpPr>
        <p:spPr>
          <a:xfrm>
            <a:off x="646271" y="5087064"/>
            <a:ext cx="22860" cy="2003227"/>
          </a:xfrm>
          <a:prstGeom prst="rect">
            <a:avLst/>
          </a:prstGeom>
          <a:solidFill>
            <a:srgbClr val="325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646271" y="7271980"/>
            <a:ext cx="13337858" cy="5169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250"/>
              <a:buFont typeface="Roboto"/>
              <a:buNone/>
            </a:pPr>
            <a:r>
              <a:rPr b="0" i="0" lang="en-US" sz="1250" u="none" cap="none" strike="noStrike">
                <a:solidFill>
                  <a:srgbClr val="15213F"/>
                </a:solidFill>
                <a:latin typeface="Roboto"/>
                <a:ea typeface="Roboto"/>
                <a:cs typeface="Roboto"/>
                <a:sym typeface="Roboto"/>
              </a:rPr>
              <a:t>Peace and stability in the 21st century depend on our collective ability to understand, defend against, and responsibly employ information as both tool and weapon in an increasingly connected world.</a:t>
            </a:r>
            <a:endParaRPr b="0" i="0" sz="12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3"/>
          <p:cNvSpPr/>
          <p:nvPr/>
        </p:nvSpPr>
        <p:spPr>
          <a:xfrm>
            <a:off x="748070" y="514350"/>
            <a:ext cx="6617613" cy="584359"/>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3257B8"/>
              </a:buClr>
              <a:buSzPts val="3650"/>
              <a:buFont typeface="Roboto Slab"/>
              <a:buNone/>
            </a:pPr>
            <a:r>
              <a:rPr b="0" i="0" lang="en-US" sz="3650" u="none" cap="none" strike="noStrike">
                <a:solidFill>
                  <a:srgbClr val="3257B8"/>
                </a:solidFill>
                <a:latin typeface="Roboto Slab"/>
                <a:ea typeface="Roboto Slab"/>
                <a:cs typeface="Roboto Slab"/>
                <a:sym typeface="Roboto Slab"/>
              </a:rPr>
              <a:t>What is Information Warfare?</a:t>
            </a:r>
            <a:endParaRPr b="0" i="0" sz="3650" u="none" cap="none" strike="noStrike"/>
          </a:p>
        </p:txBody>
      </p:sp>
      <p:sp>
        <p:nvSpPr>
          <p:cNvPr id="92" name="Google Shape;92;p3"/>
          <p:cNvSpPr/>
          <p:nvPr/>
        </p:nvSpPr>
        <p:spPr>
          <a:xfrm>
            <a:off x="748076" y="1547450"/>
            <a:ext cx="7312500" cy="17952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b="0" i="0" lang="en-US" sz="2050" u="none" cap="none" strike="noStrike">
                <a:solidFill>
                  <a:srgbClr val="15213F"/>
                </a:solidFill>
                <a:latin typeface="Roboto"/>
                <a:ea typeface="Roboto"/>
                <a:cs typeface="Roboto"/>
                <a:sym typeface="Roboto"/>
              </a:rPr>
              <a:t>Information warfare encompasses strategic actions designed to gain information superiority by affecting adversary information systems, processes, and decision-making capabilities while simultaneously protecting our own information infrastructure. This multifaceted domain includes cyber warfare, psychological operations, electronic warfare, intelligence operations, and more.</a:t>
            </a:r>
            <a:endParaRPr b="0" i="0" sz="2050" u="none" cap="none" strike="noStrike"/>
          </a:p>
        </p:txBody>
      </p:sp>
      <p:sp>
        <p:nvSpPr>
          <p:cNvPr id="93" name="Google Shape;93;p3"/>
          <p:cNvSpPr/>
          <p:nvPr/>
        </p:nvSpPr>
        <p:spPr>
          <a:xfrm>
            <a:off x="660525" y="5094125"/>
            <a:ext cx="7312500" cy="17952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b="0" i="0" lang="en-US" sz="2050" u="none" cap="none" strike="noStrike">
                <a:solidFill>
                  <a:srgbClr val="15213F"/>
                </a:solidFill>
                <a:latin typeface="Roboto"/>
                <a:ea typeface="Roboto"/>
                <a:cs typeface="Roboto"/>
                <a:sym typeface="Roboto"/>
              </a:rPr>
              <a:t>While the concept of using information as a weapon is ancient—dating back to early military deception and propaganda—the digital age has transformed its scale, speed, and sophistication. Modern information warfare leverages cutting-edge technology to influence outcomes across military, political, economic, and social dimensions.</a:t>
            </a:r>
            <a:endParaRPr b="0" i="0" sz="2050" u="none" cap="none" strike="noStrike"/>
          </a:p>
        </p:txBody>
      </p:sp>
      <p:pic>
        <p:nvPicPr>
          <p:cNvPr descr="preencoded.png" id="94" name="Google Shape;94;p3"/>
          <p:cNvPicPr preferRelativeResize="0"/>
          <p:nvPr/>
        </p:nvPicPr>
        <p:blipFill rotWithShape="1">
          <a:blip r:embed="rId3">
            <a:alphaModFix/>
          </a:blip>
          <a:srcRect b="0" l="0" r="0" t="0"/>
          <a:stretch/>
        </p:blipFill>
        <p:spPr>
          <a:xfrm>
            <a:off x="8291394" y="945303"/>
            <a:ext cx="6339008" cy="63390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p:nvPr/>
        </p:nvSpPr>
        <p:spPr>
          <a:xfrm>
            <a:off x="793790" y="1923217"/>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b="0" i="0" lang="en-US" sz="3900" u="none" cap="none" strike="noStrike">
                <a:solidFill>
                  <a:srgbClr val="3257B8"/>
                </a:solidFill>
                <a:latin typeface="Roboto Slab"/>
                <a:ea typeface="Roboto Slab"/>
                <a:cs typeface="Roboto Slab"/>
                <a:sym typeface="Roboto Slab"/>
              </a:rPr>
              <a:t>Key Terms to Know</a:t>
            </a:r>
            <a:endParaRPr b="0" i="0" sz="3900" u="none" cap="none" strike="noStrike"/>
          </a:p>
        </p:txBody>
      </p:sp>
      <p:sp>
        <p:nvSpPr>
          <p:cNvPr id="101" name="Google Shape;101;p4"/>
          <p:cNvSpPr/>
          <p:nvPr/>
        </p:nvSpPr>
        <p:spPr>
          <a:xfrm>
            <a:off x="793790" y="2940129"/>
            <a:ext cx="4215289" cy="3366254"/>
          </a:xfrm>
          <a:prstGeom prst="roundRect">
            <a:avLst>
              <a:gd fmla="val 88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992148" y="3138488"/>
            <a:ext cx="3215521"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b="0" i="0" lang="en-US" sz="1950" u="none" cap="none" strike="noStrike">
                <a:solidFill>
                  <a:srgbClr val="15213F"/>
                </a:solidFill>
                <a:latin typeface="Roboto Slab"/>
                <a:ea typeface="Roboto Slab"/>
                <a:cs typeface="Roboto Slab"/>
                <a:sym typeface="Roboto Slab"/>
              </a:rPr>
              <a:t>Information Operations (IO)</a:t>
            </a:r>
            <a:endParaRPr b="0" i="0" sz="1950" u="none" cap="none" strike="noStrike"/>
          </a:p>
        </p:txBody>
      </p:sp>
      <p:sp>
        <p:nvSpPr>
          <p:cNvPr id="103" name="Google Shape;103;p4"/>
          <p:cNvSpPr/>
          <p:nvPr/>
        </p:nvSpPr>
        <p:spPr>
          <a:xfrm>
            <a:off x="992148" y="3567708"/>
            <a:ext cx="3818573" cy="254031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Integrated actions taken to affect adversary information and information systems while defending one's own information capabilities. IO coordinates multiple elements including cyber operations, electronic warfare, and influence activities to achieve strategic objectives.</a:t>
            </a:r>
            <a:endParaRPr b="0" i="0" sz="1550" u="none" cap="none" strike="noStrike"/>
          </a:p>
        </p:txBody>
      </p:sp>
      <p:sp>
        <p:nvSpPr>
          <p:cNvPr id="104" name="Google Shape;104;p4"/>
          <p:cNvSpPr/>
          <p:nvPr/>
        </p:nvSpPr>
        <p:spPr>
          <a:xfrm>
            <a:off x="5207437" y="2940129"/>
            <a:ext cx="4215408" cy="3366254"/>
          </a:xfrm>
          <a:prstGeom prst="roundRect">
            <a:avLst>
              <a:gd fmla="val 88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5405795" y="3138488"/>
            <a:ext cx="2989778"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b="0" i="0" lang="en-US" sz="1950" u="none" cap="none" strike="noStrike">
                <a:solidFill>
                  <a:srgbClr val="15213F"/>
                </a:solidFill>
                <a:latin typeface="Roboto Slab"/>
                <a:ea typeface="Roboto Slab"/>
                <a:cs typeface="Roboto Slab"/>
                <a:sym typeface="Roboto Slab"/>
              </a:rPr>
              <a:t>Information Warfare (IW)</a:t>
            </a:r>
            <a:endParaRPr b="0" i="0" sz="1950" u="none" cap="none" strike="noStrike"/>
          </a:p>
        </p:txBody>
      </p:sp>
      <p:sp>
        <p:nvSpPr>
          <p:cNvPr id="106" name="Google Shape;106;p4"/>
          <p:cNvSpPr/>
          <p:nvPr/>
        </p:nvSpPr>
        <p:spPr>
          <a:xfrm>
            <a:off x="5405795" y="3567708"/>
            <a:ext cx="3818692" cy="190523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Information operations conducted during times of crisis or conflict to achieve specific military and political objectives. IW represents the weaponization of information to gain decisive advantage over adversaries on the modern battlefield.</a:t>
            </a:r>
            <a:endParaRPr b="0" i="0" sz="1550" u="none" cap="none" strike="noStrike"/>
          </a:p>
        </p:txBody>
      </p:sp>
      <p:sp>
        <p:nvSpPr>
          <p:cNvPr id="107" name="Google Shape;107;p4"/>
          <p:cNvSpPr/>
          <p:nvPr/>
        </p:nvSpPr>
        <p:spPr>
          <a:xfrm>
            <a:off x="9621203" y="2940129"/>
            <a:ext cx="4215289" cy="3366254"/>
          </a:xfrm>
          <a:prstGeom prst="roundRect">
            <a:avLst>
              <a:gd fmla="val 88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9819561" y="3138488"/>
            <a:ext cx="3211949"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b="0" i="0" lang="en-US" sz="1950" u="none" cap="none" strike="noStrike">
                <a:solidFill>
                  <a:srgbClr val="15213F"/>
                </a:solidFill>
                <a:latin typeface="Roboto Slab"/>
                <a:ea typeface="Roboto Slab"/>
                <a:cs typeface="Roboto Slab"/>
                <a:sym typeface="Roboto Slab"/>
              </a:rPr>
              <a:t>Information Assurance (IA)</a:t>
            </a:r>
            <a:endParaRPr b="0" i="0" sz="1950" u="none" cap="none" strike="noStrike"/>
          </a:p>
        </p:txBody>
      </p:sp>
      <p:sp>
        <p:nvSpPr>
          <p:cNvPr id="109" name="Google Shape;109;p4"/>
          <p:cNvSpPr/>
          <p:nvPr/>
        </p:nvSpPr>
        <p:spPr>
          <a:xfrm>
            <a:off x="9819561" y="3567708"/>
            <a:ext cx="3818573" cy="190523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Measures and practices that protect and defend information systems by ensuring their availability, integrity, authentication, confidentiality, and non-repudiation. IA provides the foundation for trusted and resilient information operations.</a:t>
            </a:r>
            <a:endParaRPr b="0" i="0" sz="15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p:nvPr/>
        </p:nvSpPr>
        <p:spPr>
          <a:xfrm>
            <a:off x="764858" y="525780"/>
            <a:ext cx="6813828" cy="59745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3257B8"/>
              </a:buClr>
              <a:buSzPts val="3750"/>
              <a:buFont typeface="Roboto Slab"/>
              <a:buNone/>
            </a:pPr>
            <a:r>
              <a:rPr b="0" i="0" lang="en-US" sz="3750" u="none" cap="none" strike="noStrike">
                <a:solidFill>
                  <a:srgbClr val="3257B8"/>
                </a:solidFill>
                <a:latin typeface="Roboto Slab"/>
                <a:ea typeface="Roboto Slab"/>
                <a:cs typeface="Roboto Slab"/>
                <a:sym typeface="Roboto Slab"/>
              </a:rPr>
              <a:t>The Information Environment</a:t>
            </a:r>
            <a:endParaRPr b="0" i="0" sz="3750" u="none" cap="none" strike="noStrike"/>
          </a:p>
        </p:txBody>
      </p:sp>
      <p:sp>
        <p:nvSpPr>
          <p:cNvPr id="116" name="Google Shape;116;p5"/>
          <p:cNvSpPr/>
          <p:nvPr/>
        </p:nvSpPr>
        <p:spPr>
          <a:xfrm>
            <a:off x="764850" y="1297550"/>
            <a:ext cx="8302500" cy="1011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500"/>
              <a:buFont typeface="Roboto"/>
              <a:buNone/>
            </a:pPr>
            <a:r>
              <a:rPr b="0" i="0" lang="en-US" sz="1700" u="none" cap="none" strike="noStrike">
                <a:solidFill>
                  <a:srgbClr val="15213F"/>
                </a:solidFill>
                <a:latin typeface="Roboto"/>
                <a:ea typeface="Roboto"/>
                <a:cs typeface="Roboto"/>
                <a:sym typeface="Roboto"/>
              </a:rPr>
              <a:t>The information environment represents the aggregate of individuals, organizations, and systems that collect, process, disseminate, and act on information. This complex ecosystem encompasses multiple interconnected dimensions:</a:t>
            </a:r>
            <a:endParaRPr b="0" i="0" sz="1700" u="none" cap="none" strike="noStrike"/>
          </a:p>
        </p:txBody>
      </p:sp>
      <p:sp>
        <p:nvSpPr>
          <p:cNvPr id="117" name="Google Shape;117;p5"/>
          <p:cNvSpPr/>
          <p:nvPr/>
        </p:nvSpPr>
        <p:spPr>
          <a:xfrm>
            <a:off x="764858" y="2714744"/>
            <a:ext cx="3741301" cy="2141696"/>
          </a:xfrm>
          <a:prstGeom prst="roundRect">
            <a:avLst>
              <a:gd fmla="val 5123"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8" name="Google Shape;118;p5"/>
          <p:cNvPicPr preferRelativeResize="0"/>
          <p:nvPr/>
        </p:nvPicPr>
        <p:blipFill rotWithShape="1">
          <a:blip r:embed="rId3">
            <a:alphaModFix/>
          </a:blip>
          <a:srcRect b="0" l="0" r="0" t="0"/>
          <a:stretch/>
        </p:blipFill>
        <p:spPr>
          <a:xfrm>
            <a:off x="741998" y="2714744"/>
            <a:ext cx="91440" cy="2141696"/>
          </a:xfrm>
          <a:prstGeom prst="rect">
            <a:avLst/>
          </a:prstGeom>
          <a:noFill/>
          <a:ln>
            <a:noFill/>
          </a:ln>
        </p:spPr>
      </p:pic>
      <p:sp>
        <p:nvSpPr>
          <p:cNvPr id="119" name="Google Shape;119;p5"/>
          <p:cNvSpPr/>
          <p:nvPr/>
        </p:nvSpPr>
        <p:spPr>
          <a:xfrm>
            <a:off x="1047512" y="2928818"/>
            <a:ext cx="2390180" cy="298847"/>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5213F"/>
              </a:buClr>
              <a:buSzPts val="1850"/>
              <a:buFont typeface="Roboto Slab"/>
              <a:buNone/>
            </a:pPr>
            <a:r>
              <a:rPr b="0" i="0" lang="en-US" sz="1850" u="none" cap="none" strike="noStrike">
                <a:solidFill>
                  <a:srgbClr val="15213F"/>
                </a:solidFill>
                <a:latin typeface="Roboto Slab"/>
                <a:ea typeface="Roboto Slab"/>
                <a:cs typeface="Roboto Slab"/>
                <a:sym typeface="Roboto Slab"/>
              </a:rPr>
              <a:t>Physical Dimension</a:t>
            </a:r>
            <a:endParaRPr b="0" i="0" sz="1850" u="none" cap="none" strike="noStrike"/>
          </a:p>
        </p:txBody>
      </p:sp>
      <p:sp>
        <p:nvSpPr>
          <p:cNvPr id="120" name="Google Shape;120;p5"/>
          <p:cNvSpPr/>
          <p:nvPr/>
        </p:nvSpPr>
        <p:spPr>
          <a:xfrm>
            <a:off x="1047512" y="3418880"/>
            <a:ext cx="3244572" cy="122348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500"/>
              <a:buFont typeface="Roboto"/>
              <a:buNone/>
            </a:pPr>
            <a:r>
              <a:rPr b="0" i="0" lang="en-US" sz="1500" u="none" cap="none" strike="noStrike">
                <a:solidFill>
                  <a:srgbClr val="15213F"/>
                </a:solidFill>
                <a:latin typeface="Roboto"/>
                <a:ea typeface="Roboto"/>
                <a:cs typeface="Roboto"/>
                <a:sym typeface="Roboto"/>
              </a:rPr>
              <a:t>The tangible infrastructure including networks, computers, satellites, and communication systems that enable information flow</a:t>
            </a:r>
            <a:endParaRPr b="0" i="0" sz="1500" u="none" cap="none" strike="noStrike"/>
          </a:p>
        </p:txBody>
      </p:sp>
      <p:sp>
        <p:nvSpPr>
          <p:cNvPr id="121" name="Google Shape;121;p5"/>
          <p:cNvSpPr/>
          <p:nvPr/>
        </p:nvSpPr>
        <p:spPr>
          <a:xfrm>
            <a:off x="4697373" y="2714744"/>
            <a:ext cx="3741300" cy="2141700"/>
          </a:xfrm>
          <a:prstGeom prst="roundRect">
            <a:avLst>
              <a:gd fmla="val 5123"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2" name="Google Shape;122;p5"/>
          <p:cNvPicPr preferRelativeResize="0"/>
          <p:nvPr/>
        </p:nvPicPr>
        <p:blipFill rotWithShape="1">
          <a:blip r:embed="rId3">
            <a:alphaModFix/>
          </a:blip>
          <a:srcRect b="0" l="0" r="0" t="0"/>
          <a:stretch/>
        </p:blipFill>
        <p:spPr>
          <a:xfrm>
            <a:off x="4674513" y="2714744"/>
            <a:ext cx="91440" cy="2141696"/>
          </a:xfrm>
          <a:prstGeom prst="rect">
            <a:avLst/>
          </a:prstGeom>
          <a:noFill/>
          <a:ln>
            <a:noFill/>
          </a:ln>
        </p:spPr>
      </p:pic>
      <p:sp>
        <p:nvSpPr>
          <p:cNvPr id="123" name="Google Shape;123;p5"/>
          <p:cNvSpPr/>
          <p:nvPr/>
        </p:nvSpPr>
        <p:spPr>
          <a:xfrm>
            <a:off x="4980027" y="2928818"/>
            <a:ext cx="2856900" cy="298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5213F"/>
              </a:buClr>
              <a:buSzPts val="1850"/>
              <a:buFont typeface="Roboto Slab"/>
              <a:buNone/>
            </a:pPr>
            <a:r>
              <a:rPr b="0" i="0" lang="en-US" sz="1850" u="none" cap="none" strike="noStrike">
                <a:solidFill>
                  <a:srgbClr val="15213F"/>
                </a:solidFill>
                <a:latin typeface="Roboto Slab"/>
                <a:ea typeface="Roboto Slab"/>
                <a:cs typeface="Roboto Slab"/>
                <a:sym typeface="Roboto Slab"/>
              </a:rPr>
              <a:t>Informational Dimension</a:t>
            </a:r>
            <a:endParaRPr b="0" i="0" sz="1850" u="none" cap="none" strike="noStrike"/>
          </a:p>
        </p:txBody>
      </p:sp>
      <p:sp>
        <p:nvSpPr>
          <p:cNvPr id="124" name="Google Shape;124;p5"/>
          <p:cNvSpPr/>
          <p:nvPr/>
        </p:nvSpPr>
        <p:spPr>
          <a:xfrm>
            <a:off x="4980027" y="3418880"/>
            <a:ext cx="3244500" cy="1223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500"/>
              <a:buFont typeface="Roboto"/>
              <a:buNone/>
            </a:pPr>
            <a:r>
              <a:rPr b="0" i="0" lang="en-US" sz="1500" u="none" cap="none" strike="noStrike">
                <a:solidFill>
                  <a:srgbClr val="15213F"/>
                </a:solidFill>
                <a:latin typeface="Roboto"/>
                <a:ea typeface="Roboto"/>
                <a:cs typeface="Roboto"/>
                <a:sym typeface="Roboto"/>
              </a:rPr>
              <a:t>The content and flow of information itself—where and how information is collected, processed, stored, and shared</a:t>
            </a:r>
            <a:endParaRPr b="0" i="0" sz="1500" u="none" cap="none" strike="noStrike"/>
          </a:p>
        </p:txBody>
      </p:sp>
      <p:sp>
        <p:nvSpPr>
          <p:cNvPr id="125" name="Google Shape;125;p5"/>
          <p:cNvSpPr/>
          <p:nvPr/>
        </p:nvSpPr>
        <p:spPr>
          <a:xfrm>
            <a:off x="764858" y="5047655"/>
            <a:ext cx="3741301" cy="2447568"/>
          </a:xfrm>
          <a:prstGeom prst="roundRect">
            <a:avLst>
              <a:gd fmla="val 4483" name="adj"/>
            </a:avLst>
          </a:prstGeom>
          <a:solidFill>
            <a:srgbClr val="FBFCFE"/>
          </a:solidFill>
          <a:ln cap="flat" cmpd="sng" w="22850">
            <a:solidFill>
              <a:srgbClr val="CFD2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6" name="Google Shape;126;p5"/>
          <p:cNvPicPr preferRelativeResize="0"/>
          <p:nvPr/>
        </p:nvPicPr>
        <p:blipFill rotWithShape="1">
          <a:blip r:embed="rId4">
            <a:alphaModFix/>
          </a:blip>
          <a:srcRect b="0" l="0" r="0" t="0"/>
          <a:stretch/>
        </p:blipFill>
        <p:spPr>
          <a:xfrm>
            <a:off x="741998" y="5047655"/>
            <a:ext cx="91440" cy="2447568"/>
          </a:xfrm>
          <a:prstGeom prst="rect">
            <a:avLst/>
          </a:prstGeom>
          <a:noFill/>
          <a:ln>
            <a:noFill/>
          </a:ln>
        </p:spPr>
      </p:pic>
      <p:sp>
        <p:nvSpPr>
          <p:cNvPr id="127" name="Google Shape;127;p5"/>
          <p:cNvSpPr/>
          <p:nvPr/>
        </p:nvSpPr>
        <p:spPr>
          <a:xfrm>
            <a:off x="1047512" y="5261729"/>
            <a:ext cx="2390180" cy="298847"/>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5213F"/>
              </a:buClr>
              <a:buSzPts val="1850"/>
              <a:buFont typeface="Roboto Slab"/>
              <a:buNone/>
            </a:pPr>
            <a:r>
              <a:rPr b="0" i="0" lang="en-US" sz="1850" u="none" cap="none" strike="noStrike">
                <a:solidFill>
                  <a:srgbClr val="15213F"/>
                </a:solidFill>
                <a:latin typeface="Roboto Slab"/>
                <a:ea typeface="Roboto Slab"/>
                <a:cs typeface="Roboto Slab"/>
                <a:sym typeface="Roboto Slab"/>
              </a:rPr>
              <a:t>Cognitive Dimension</a:t>
            </a:r>
            <a:endParaRPr b="0" i="0" sz="1850" u="none" cap="none" strike="noStrike"/>
          </a:p>
        </p:txBody>
      </p:sp>
      <p:sp>
        <p:nvSpPr>
          <p:cNvPr id="128" name="Google Shape;128;p5"/>
          <p:cNvSpPr/>
          <p:nvPr/>
        </p:nvSpPr>
        <p:spPr>
          <a:xfrm>
            <a:off x="1047512" y="5751790"/>
            <a:ext cx="3244572" cy="152935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213F"/>
              </a:buClr>
              <a:buSzPts val="1500"/>
              <a:buFont typeface="Roboto"/>
              <a:buNone/>
            </a:pPr>
            <a:r>
              <a:rPr b="0" i="0" lang="en-US" sz="1500" u="none" cap="none" strike="noStrike">
                <a:solidFill>
                  <a:srgbClr val="15213F"/>
                </a:solidFill>
                <a:latin typeface="Roboto"/>
                <a:ea typeface="Roboto"/>
                <a:cs typeface="Roboto"/>
                <a:sym typeface="Roboto"/>
              </a:rPr>
              <a:t>How information is perceived, understood, and acted upon by human decision-makers based on cultural, psychological, and experiential factors</a:t>
            </a:r>
            <a:endParaRPr b="0" i="0" sz="1500" u="none" cap="none" strike="noStrike"/>
          </a:p>
        </p:txBody>
      </p:sp>
      <p:pic>
        <p:nvPicPr>
          <p:cNvPr descr="preencoded.png" id="129" name="Google Shape;129;p5"/>
          <p:cNvPicPr preferRelativeResize="0"/>
          <p:nvPr/>
        </p:nvPicPr>
        <p:blipFill rotWithShape="1">
          <a:blip r:embed="rId5">
            <a:alphaModFix/>
          </a:blip>
          <a:srcRect b="0" l="0" r="0" t="0"/>
          <a:stretch/>
        </p:blipFill>
        <p:spPr>
          <a:xfrm>
            <a:off x="9379256" y="1305409"/>
            <a:ext cx="4960382" cy="49603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preencoded.png" id="135" name="Google Shape;135;p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6" name="Google Shape;136;p6"/>
          <p:cNvSpPr/>
          <p:nvPr/>
        </p:nvSpPr>
        <p:spPr>
          <a:xfrm>
            <a:off x="6280201" y="850100"/>
            <a:ext cx="8138100" cy="4961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7800"/>
              <a:buFont typeface="Roboto Slab"/>
              <a:buNone/>
            </a:pPr>
            <a:r>
              <a:rPr b="0" i="0" lang="en-US" sz="7000" u="none" cap="none" strike="noStrike">
                <a:solidFill>
                  <a:srgbClr val="3257B8"/>
                </a:solidFill>
                <a:latin typeface="Roboto Slab"/>
                <a:ea typeface="Roboto Slab"/>
                <a:cs typeface="Roboto Slab"/>
                <a:sym typeface="Roboto Slab"/>
              </a:rPr>
              <a:t>The Battlefield is Now the Information Environment</a:t>
            </a:r>
            <a:endParaRPr b="0" i="0" sz="7000" u="none" cap="none" strike="noStrike"/>
          </a:p>
        </p:txBody>
      </p:sp>
      <p:sp>
        <p:nvSpPr>
          <p:cNvPr id="137" name="Google Shape;137;p6"/>
          <p:cNvSpPr/>
          <p:nvPr/>
        </p:nvSpPr>
        <p:spPr>
          <a:xfrm>
            <a:off x="6280190" y="6109335"/>
            <a:ext cx="7556421"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Modern conflict extends far beyond traditional military domains. Today's battles are fought in cyberspace, across social media platforms, through economic systems, and in the minds of populations worldwide. Understanding this evolving landscape is essential for national security and individual awareness.</a:t>
            </a:r>
            <a:endParaRPr b="0" i="0" sz="15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preencoded.png" id="143" name="Google Shape;143;p7"/>
          <p:cNvPicPr preferRelativeResize="0"/>
          <p:nvPr/>
        </p:nvPicPr>
        <p:blipFill rotWithShape="1">
          <a:blip r:embed="rId3">
            <a:alphaModFix/>
          </a:blip>
          <a:srcRect b="0" l="0" r="0" t="0"/>
          <a:stretch/>
        </p:blipFill>
        <p:spPr>
          <a:xfrm>
            <a:off x="0" y="0"/>
            <a:ext cx="14630400" cy="2480905"/>
          </a:xfrm>
          <a:prstGeom prst="rect">
            <a:avLst/>
          </a:prstGeom>
          <a:noFill/>
          <a:ln>
            <a:noFill/>
          </a:ln>
        </p:spPr>
      </p:pic>
      <p:sp>
        <p:nvSpPr>
          <p:cNvPr id="144" name="Google Shape;144;p7"/>
          <p:cNvSpPr/>
          <p:nvPr/>
        </p:nvSpPr>
        <p:spPr>
          <a:xfrm>
            <a:off x="793790" y="4114800"/>
            <a:ext cx="13042821" cy="248078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257B8"/>
              </a:buClr>
              <a:buSzPts val="7800"/>
              <a:buFont typeface="Roboto Slab"/>
              <a:buNone/>
            </a:pPr>
            <a:r>
              <a:rPr b="0" i="0" lang="en-US" sz="7800" u="none" cap="none" strike="noStrike">
                <a:solidFill>
                  <a:srgbClr val="3257B8"/>
                </a:solidFill>
                <a:latin typeface="Roboto Slab"/>
                <a:ea typeface="Roboto Slab"/>
                <a:cs typeface="Roboto Slab"/>
                <a:sym typeface="Roboto Slab"/>
              </a:rPr>
              <a:t>Chapter 2: Components of Information Warfare</a:t>
            </a:r>
            <a:endParaRPr b="0" i="0" sz="78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p:nvPr/>
        </p:nvSpPr>
        <p:spPr>
          <a:xfrm>
            <a:off x="748070" y="514350"/>
            <a:ext cx="7948970" cy="584359"/>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3257B8"/>
              </a:buClr>
              <a:buSzPts val="3650"/>
              <a:buFont typeface="Roboto Slab"/>
              <a:buNone/>
            </a:pPr>
            <a:r>
              <a:rPr b="0" i="0" lang="en-US" sz="3650" u="none" cap="none" strike="noStrike">
                <a:solidFill>
                  <a:srgbClr val="3257B8"/>
                </a:solidFill>
                <a:latin typeface="Roboto Slab"/>
                <a:ea typeface="Roboto Slab"/>
                <a:cs typeface="Roboto Slab"/>
                <a:sym typeface="Roboto Slab"/>
              </a:rPr>
              <a:t>Cyber and Network-Centric Warfare</a:t>
            </a:r>
            <a:endParaRPr b="0" i="0" sz="3650" u="none" cap="none" strike="noStrike"/>
          </a:p>
        </p:txBody>
      </p:sp>
      <p:pic>
        <p:nvPicPr>
          <p:cNvPr descr="preencoded.png" id="151" name="Google Shape;151;p8"/>
          <p:cNvPicPr preferRelativeResize="0"/>
          <p:nvPr/>
        </p:nvPicPr>
        <p:blipFill rotWithShape="1">
          <a:blip r:embed="rId3">
            <a:alphaModFix/>
          </a:blip>
          <a:srcRect b="0" l="0" r="0" t="0"/>
          <a:stretch/>
        </p:blipFill>
        <p:spPr>
          <a:xfrm>
            <a:off x="748070" y="1589603"/>
            <a:ext cx="6339007" cy="6339007"/>
          </a:xfrm>
          <a:prstGeom prst="rect">
            <a:avLst/>
          </a:prstGeom>
          <a:noFill/>
          <a:ln>
            <a:noFill/>
          </a:ln>
        </p:spPr>
      </p:pic>
      <p:sp>
        <p:nvSpPr>
          <p:cNvPr id="152" name="Google Shape;152;p8"/>
          <p:cNvSpPr/>
          <p:nvPr/>
        </p:nvSpPr>
        <p:spPr>
          <a:xfrm>
            <a:off x="7550944" y="1547455"/>
            <a:ext cx="6339007" cy="1196816"/>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213F"/>
              </a:buClr>
              <a:buSzPts val="1450"/>
              <a:buFont typeface="Roboto"/>
              <a:buNone/>
            </a:pPr>
            <a:r>
              <a:rPr b="0" i="0" lang="en-US" sz="1450" u="none" cap="none" strike="noStrike">
                <a:solidFill>
                  <a:srgbClr val="15213F"/>
                </a:solidFill>
                <a:latin typeface="Roboto"/>
                <a:ea typeface="Roboto"/>
                <a:cs typeface="Roboto"/>
                <a:sym typeface="Roboto"/>
              </a:rPr>
              <a:t>Cyber warfare involves exploiting computer networks and digital systems to disrupt, degrade, deny, or control adversary capabilities. This domain has become a primary battleground where nations and non-state actors conduct sophisticated operations with global reach.</a:t>
            </a:r>
            <a:endParaRPr b="0" i="0" sz="1450" u="none" cap="none" strike="noStrike"/>
          </a:p>
        </p:txBody>
      </p:sp>
      <p:sp>
        <p:nvSpPr>
          <p:cNvPr id="153" name="Google Shape;153;p8"/>
          <p:cNvSpPr/>
          <p:nvPr/>
        </p:nvSpPr>
        <p:spPr>
          <a:xfrm>
            <a:off x="7550944" y="2931200"/>
            <a:ext cx="3507819"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3257B8"/>
              </a:buClr>
              <a:buSzPts val="1800"/>
              <a:buFont typeface="Roboto Slab"/>
              <a:buNone/>
            </a:pPr>
            <a:r>
              <a:rPr b="0" i="0" lang="en-US" sz="1800" u="none" cap="none" strike="noStrike">
                <a:solidFill>
                  <a:srgbClr val="3257B8"/>
                </a:solidFill>
                <a:latin typeface="Roboto Slab"/>
                <a:ea typeface="Roboto Slab"/>
                <a:cs typeface="Roboto Slab"/>
                <a:sym typeface="Roboto Slab"/>
              </a:rPr>
              <a:t>Common Cyber Warfare Tactics</a:t>
            </a:r>
            <a:endParaRPr b="0" i="0" sz="1800" u="none" cap="none" strike="noStrike"/>
          </a:p>
        </p:txBody>
      </p:sp>
      <p:sp>
        <p:nvSpPr>
          <p:cNvPr id="154" name="Google Shape;154;p8"/>
          <p:cNvSpPr/>
          <p:nvPr/>
        </p:nvSpPr>
        <p:spPr>
          <a:xfrm>
            <a:off x="7550944" y="3410426"/>
            <a:ext cx="6339007" cy="299204"/>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15213F"/>
              </a:buClr>
              <a:buSzPts val="1450"/>
              <a:buFont typeface="Roboto"/>
              <a:buChar char="•"/>
            </a:pPr>
            <a:r>
              <a:rPr b="0" i="0" lang="en-US" sz="1450" u="none" cap="none" strike="noStrike">
                <a:solidFill>
                  <a:srgbClr val="15213F"/>
                </a:solidFill>
                <a:latin typeface="Roboto"/>
                <a:ea typeface="Roboto"/>
                <a:cs typeface="Roboto"/>
                <a:sym typeface="Roboto"/>
              </a:rPr>
              <a:t>Network penetration and espionage to steal sensitive data</a:t>
            </a:r>
            <a:endParaRPr b="0" i="0" sz="1450" u="none" cap="none" strike="noStrike"/>
          </a:p>
        </p:txBody>
      </p:sp>
      <p:sp>
        <p:nvSpPr>
          <p:cNvPr id="155" name="Google Shape;155;p8"/>
          <p:cNvSpPr/>
          <p:nvPr/>
        </p:nvSpPr>
        <p:spPr>
          <a:xfrm>
            <a:off x="7550944" y="3774996"/>
            <a:ext cx="6339007" cy="299204"/>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15213F"/>
              </a:buClr>
              <a:buSzPts val="1450"/>
              <a:buFont typeface="Roboto"/>
              <a:buChar char="•"/>
            </a:pPr>
            <a:r>
              <a:rPr b="0" i="0" lang="en-US" sz="1450" u="none" cap="none" strike="noStrike">
                <a:solidFill>
                  <a:srgbClr val="15213F"/>
                </a:solidFill>
                <a:latin typeface="Roboto"/>
                <a:ea typeface="Roboto"/>
                <a:cs typeface="Roboto"/>
                <a:sym typeface="Roboto"/>
              </a:rPr>
              <a:t>Distributed Denial of Service (DDoS) attacks overwhelming systems</a:t>
            </a:r>
            <a:endParaRPr b="0" i="0" sz="1450" u="none" cap="none" strike="noStrike"/>
          </a:p>
        </p:txBody>
      </p:sp>
      <p:sp>
        <p:nvSpPr>
          <p:cNvPr id="156" name="Google Shape;156;p8"/>
          <p:cNvSpPr/>
          <p:nvPr/>
        </p:nvSpPr>
        <p:spPr>
          <a:xfrm>
            <a:off x="7550944" y="4139565"/>
            <a:ext cx="6339007" cy="299204"/>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15213F"/>
              </a:buClr>
              <a:buSzPts val="1450"/>
              <a:buFont typeface="Roboto"/>
              <a:buChar char="•"/>
            </a:pPr>
            <a:r>
              <a:rPr b="0" i="0" lang="en-US" sz="1450" u="none" cap="none" strike="noStrike">
                <a:solidFill>
                  <a:srgbClr val="15213F"/>
                </a:solidFill>
                <a:latin typeface="Roboto"/>
                <a:ea typeface="Roboto"/>
                <a:cs typeface="Roboto"/>
                <a:sym typeface="Roboto"/>
              </a:rPr>
              <a:t>Malware deployment including viruses, worms, and ransomware</a:t>
            </a:r>
            <a:endParaRPr b="0" i="0" sz="1450" u="none" cap="none" strike="noStrike"/>
          </a:p>
        </p:txBody>
      </p:sp>
      <p:sp>
        <p:nvSpPr>
          <p:cNvPr id="157" name="Google Shape;157;p8"/>
          <p:cNvSpPr/>
          <p:nvPr/>
        </p:nvSpPr>
        <p:spPr>
          <a:xfrm>
            <a:off x="7550944" y="4504134"/>
            <a:ext cx="6339007" cy="299204"/>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15213F"/>
              </a:buClr>
              <a:buSzPts val="1450"/>
              <a:buFont typeface="Roboto"/>
              <a:buChar char="•"/>
            </a:pPr>
            <a:r>
              <a:rPr b="0" i="0" lang="en-US" sz="1450" u="none" cap="none" strike="noStrike">
                <a:solidFill>
                  <a:srgbClr val="15213F"/>
                </a:solidFill>
                <a:latin typeface="Roboto"/>
                <a:ea typeface="Roboto"/>
                <a:cs typeface="Roboto"/>
                <a:sym typeface="Roboto"/>
              </a:rPr>
              <a:t>Advanced Persistent Threats (APTs) for long-term infiltration</a:t>
            </a:r>
            <a:endParaRPr b="0" i="0" sz="1450" u="none" cap="none" strike="noStrike"/>
          </a:p>
        </p:txBody>
      </p:sp>
      <p:sp>
        <p:nvSpPr>
          <p:cNvPr id="158" name="Google Shape;158;p8"/>
          <p:cNvSpPr/>
          <p:nvPr/>
        </p:nvSpPr>
        <p:spPr>
          <a:xfrm>
            <a:off x="7550944" y="5013722"/>
            <a:ext cx="6339007" cy="1692116"/>
          </a:xfrm>
          <a:prstGeom prst="roundRect">
            <a:avLst>
              <a:gd fmla="val 1658" name="adj"/>
            </a:avLst>
          </a:prstGeom>
          <a:solidFill>
            <a:srgbClr val="C3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9" name="Google Shape;159;p8"/>
          <p:cNvPicPr preferRelativeResize="0"/>
          <p:nvPr/>
        </p:nvPicPr>
        <p:blipFill rotWithShape="1">
          <a:blip r:embed="rId4">
            <a:alphaModFix/>
          </a:blip>
          <a:srcRect b="0" l="0" r="0" t="0"/>
          <a:stretch/>
        </p:blipFill>
        <p:spPr>
          <a:xfrm>
            <a:off x="7737872" y="5297091"/>
            <a:ext cx="233720" cy="186928"/>
          </a:xfrm>
          <a:prstGeom prst="rect">
            <a:avLst/>
          </a:prstGeom>
          <a:noFill/>
          <a:ln>
            <a:noFill/>
          </a:ln>
        </p:spPr>
      </p:pic>
      <p:sp>
        <p:nvSpPr>
          <p:cNvPr id="160" name="Google Shape;160;p8"/>
          <p:cNvSpPr/>
          <p:nvPr/>
        </p:nvSpPr>
        <p:spPr>
          <a:xfrm>
            <a:off x="8158520" y="5247323"/>
            <a:ext cx="5544503" cy="1196816"/>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000000"/>
              </a:buClr>
              <a:buSzPts val="1450"/>
              <a:buFont typeface="Roboto"/>
              <a:buNone/>
            </a:pPr>
            <a:r>
              <a:rPr b="1" i="0" lang="en-US" sz="1450" u="none" cap="none" strike="noStrike">
                <a:solidFill>
                  <a:srgbClr val="000000"/>
                </a:solidFill>
                <a:latin typeface="Roboto"/>
                <a:ea typeface="Roboto"/>
                <a:cs typeface="Roboto"/>
                <a:sym typeface="Roboto"/>
              </a:rPr>
              <a:t>Historical Example:</a:t>
            </a:r>
            <a:r>
              <a:rPr b="0" i="0" lang="en-US" sz="1450" u="none" cap="none" strike="noStrike">
                <a:solidFill>
                  <a:srgbClr val="000000"/>
                </a:solidFill>
                <a:latin typeface="Roboto"/>
                <a:ea typeface="Roboto"/>
                <a:cs typeface="Roboto"/>
                <a:sym typeface="Roboto"/>
              </a:rPr>
              <a:t> In the 1990s, Dutch hackers successfully breached U.S. Department of Defense systems and attempted to sell the stolen intelligence data to Iraq, demonstrating early vulnerabilities in networked military infrastructure.</a:t>
            </a:r>
            <a:endParaRPr b="0" i="0" sz="14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p:nvPr/>
        </p:nvSpPr>
        <p:spPr>
          <a:xfrm>
            <a:off x="793790" y="1536263"/>
            <a:ext cx="8232577"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257B8"/>
              </a:buClr>
              <a:buSzPts val="3900"/>
              <a:buFont typeface="Roboto Slab"/>
              <a:buNone/>
            </a:pPr>
            <a:r>
              <a:rPr b="0" i="0" lang="en-US" sz="3900" u="none" cap="none" strike="noStrike">
                <a:solidFill>
                  <a:srgbClr val="3257B8"/>
                </a:solidFill>
                <a:latin typeface="Roboto Slab"/>
                <a:ea typeface="Roboto Slab"/>
                <a:cs typeface="Roboto Slab"/>
                <a:sym typeface="Roboto Slab"/>
              </a:rPr>
              <a:t>Psychological Operations (PSYOPS)</a:t>
            </a:r>
            <a:endParaRPr b="0" i="0" sz="3900" u="none" cap="none" strike="noStrike"/>
          </a:p>
        </p:txBody>
      </p:sp>
      <p:sp>
        <p:nvSpPr>
          <p:cNvPr id="167" name="Google Shape;167;p9"/>
          <p:cNvSpPr/>
          <p:nvPr/>
        </p:nvSpPr>
        <p:spPr>
          <a:xfrm>
            <a:off x="793790" y="2751534"/>
            <a:ext cx="2771537"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b="0" i="0" lang="en-US" sz="1950" u="none" cap="none" strike="noStrike">
                <a:solidFill>
                  <a:srgbClr val="15213F"/>
                </a:solidFill>
                <a:latin typeface="Roboto Slab"/>
                <a:ea typeface="Roboto Slab"/>
                <a:cs typeface="Roboto Slab"/>
                <a:sym typeface="Roboto Slab"/>
              </a:rPr>
              <a:t>Traditional Propaganda</a:t>
            </a:r>
            <a:endParaRPr b="0" i="0" sz="1950" u="none" cap="none" strike="noStrike"/>
          </a:p>
        </p:txBody>
      </p:sp>
      <p:sp>
        <p:nvSpPr>
          <p:cNvPr id="168" name="Google Shape;168;p9"/>
          <p:cNvSpPr/>
          <p:nvPr/>
        </p:nvSpPr>
        <p:spPr>
          <a:xfrm>
            <a:off x="793790" y="3180755"/>
            <a:ext cx="4182189"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Crafted messages disseminated through various media channels to shape perceptions, beliefs, and behaviors of target populations</a:t>
            </a:r>
            <a:endParaRPr b="0" i="0" sz="1550" u="none" cap="none" strike="noStrike"/>
          </a:p>
        </p:txBody>
      </p:sp>
      <p:sp>
        <p:nvSpPr>
          <p:cNvPr id="169" name="Google Shape;169;p9"/>
          <p:cNvSpPr/>
          <p:nvPr/>
        </p:nvSpPr>
        <p:spPr>
          <a:xfrm>
            <a:off x="5223986" y="2751534"/>
            <a:ext cx="2605683"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b="0" i="0" lang="en-US" sz="1950" u="none" cap="none" strike="noStrike">
                <a:solidFill>
                  <a:srgbClr val="15213F"/>
                </a:solidFill>
                <a:latin typeface="Roboto Slab"/>
                <a:ea typeface="Roboto Slab"/>
                <a:cs typeface="Roboto Slab"/>
                <a:sym typeface="Roboto Slab"/>
              </a:rPr>
              <a:t>Digital Disinformation</a:t>
            </a:r>
            <a:endParaRPr b="0" i="0" sz="1950" u="none" cap="none" strike="noStrike"/>
          </a:p>
        </p:txBody>
      </p:sp>
      <p:sp>
        <p:nvSpPr>
          <p:cNvPr id="170" name="Google Shape;170;p9"/>
          <p:cNvSpPr/>
          <p:nvPr/>
        </p:nvSpPr>
        <p:spPr>
          <a:xfrm>
            <a:off x="5223986" y="3180755"/>
            <a:ext cx="4182308"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False or misleading information spread through social media platforms and online channels to deceive and manipulate audiences</a:t>
            </a:r>
            <a:endParaRPr b="0" i="0" sz="1550" u="none" cap="none" strike="noStrike"/>
          </a:p>
        </p:txBody>
      </p:sp>
      <p:sp>
        <p:nvSpPr>
          <p:cNvPr id="171" name="Google Shape;171;p9"/>
          <p:cNvSpPr/>
          <p:nvPr/>
        </p:nvSpPr>
        <p:spPr>
          <a:xfrm>
            <a:off x="9654302" y="2751534"/>
            <a:ext cx="2495312"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213F"/>
              </a:buClr>
              <a:buSzPts val="1950"/>
              <a:buFont typeface="Roboto Slab"/>
              <a:buNone/>
            </a:pPr>
            <a:r>
              <a:rPr b="0" i="0" lang="en-US" sz="1950" u="none" cap="none" strike="noStrike">
                <a:solidFill>
                  <a:srgbClr val="15213F"/>
                </a:solidFill>
                <a:latin typeface="Roboto Slab"/>
                <a:ea typeface="Roboto Slab"/>
                <a:cs typeface="Roboto Slab"/>
                <a:sym typeface="Roboto Slab"/>
              </a:rPr>
              <a:t>Influence Campaigns</a:t>
            </a:r>
            <a:endParaRPr b="0" i="0" sz="1950" u="none" cap="none" strike="noStrike"/>
          </a:p>
        </p:txBody>
      </p:sp>
      <p:sp>
        <p:nvSpPr>
          <p:cNvPr id="172" name="Google Shape;172;p9"/>
          <p:cNvSpPr/>
          <p:nvPr/>
        </p:nvSpPr>
        <p:spPr>
          <a:xfrm>
            <a:off x="9654302" y="3180755"/>
            <a:ext cx="4182308"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Coordinated efforts using multiple tactics and channels to systematically influence emotions, motives, and decision-making</a:t>
            </a:r>
            <a:endParaRPr b="0" i="0" sz="1550" u="none" cap="none" strike="noStrike"/>
          </a:p>
        </p:txBody>
      </p:sp>
      <p:sp>
        <p:nvSpPr>
          <p:cNvPr id="173" name="Google Shape;173;p9"/>
          <p:cNvSpPr/>
          <p:nvPr/>
        </p:nvSpPr>
        <p:spPr>
          <a:xfrm>
            <a:off x="793790" y="4356616"/>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213F"/>
              </a:buClr>
              <a:buSzPts val="1550"/>
              <a:buFont typeface="Roboto"/>
              <a:buNone/>
            </a:pPr>
            <a:r>
              <a:rPr b="0" i="0" lang="en-US" sz="1550" u="none" cap="none" strike="noStrike">
                <a:solidFill>
                  <a:srgbClr val="15213F"/>
                </a:solidFill>
                <a:latin typeface="Roboto"/>
                <a:ea typeface="Roboto"/>
                <a:cs typeface="Roboto"/>
                <a:sym typeface="Roboto"/>
              </a:rPr>
              <a:t>Psychological operations leverage information to influence the emotions, motives, objective reasoning, and ultimately the behavior of adversaries, neutral parties, or target populations. These operations range from strategic communications to sophisticated influence campaigns.</a:t>
            </a:r>
            <a:endParaRPr b="0" i="0" sz="1550" u="none" cap="none" strike="noStrike"/>
          </a:p>
        </p:txBody>
      </p:sp>
      <p:sp>
        <p:nvSpPr>
          <p:cNvPr id="174" name="Google Shape;174;p9"/>
          <p:cNvSpPr/>
          <p:nvPr/>
        </p:nvSpPr>
        <p:spPr>
          <a:xfrm>
            <a:off x="793790" y="5214938"/>
            <a:ext cx="13042821" cy="1478280"/>
          </a:xfrm>
          <a:prstGeom prst="roundRect">
            <a:avLst>
              <a:gd fmla="val 2014" name="adj"/>
            </a:avLst>
          </a:prstGeom>
          <a:solidFill>
            <a:srgbClr val="C3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5" name="Google Shape;175;p9"/>
          <p:cNvPicPr preferRelativeResize="0"/>
          <p:nvPr/>
        </p:nvPicPr>
        <p:blipFill rotWithShape="1">
          <a:blip r:embed="rId3">
            <a:alphaModFix/>
          </a:blip>
          <a:srcRect b="0" l="0" r="0" t="0"/>
          <a:stretch/>
        </p:blipFill>
        <p:spPr>
          <a:xfrm>
            <a:off x="992148" y="5510213"/>
            <a:ext cx="248007" cy="198358"/>
          </a:xfrm>
          <a:prstGeom prst="rect">
            <a:avLst/>
          </a:prstGeom>
          <a:noFill/>
          <a:ln>
            <a:noFill/>
          </a:ln>
        </p:spPr>
      </p:pic>
      <p:sp>
        <p:nvSpPr>
          <p:cNvPr id="176" name="Google Shape;176;p9"/>
          <p:cNvSpPr/>
          <p:nvPr/>
        </p:nvSpPr>
        <p:spPr>
          <a:xfrm>
            <a:off x="1438513" y="5462826"/>
            <a:ext cx="12199739"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00"/>
              </a:buClr>
              <a:buSzPts val="1550"/>
              <a:buFont typeface="Roboto"/>
              <a:buNone/>
            </a:pPr>
            <a:r>
              <a:rPr b="1" i="0" lang="en-US" sz="1550" u="none" cap="none" strike="noStrike">
                <a:solidFill>
                  <a:srgbClr val="000000"/>
                </a:solidFill>
                <a:latin typeface="Roboto"/>
                <a:ea typeface="Roboto"/>
                <a:cs typeface="Roboto"/>
                <a:sym typeface="Roboto"/>
              </a:rPr>
              <a:t>Modern Example:</a:t>
            </a:r>
            <a:r>
              <a:rPr b="0" i="0" lang="en-US" sz="1550" u="none" cap="none" strike="noStrike">
                <a:solidFill>
                  <a:srgbClr val="000000"/>
                </a:solidFill>
                <a:latin typeface="Roboto"/>
                <a:ea typeface="Roboto"/>
                <a:cs typeface="Roboto"/>
                <a:sym typeface="Roboto"/>
              </a:rPr>
              <a:t> Russian information operations have employed troll farms, bot networks, and fabricated news stories to influence public opinion during the Ukraine conflict and in various election interference campaigns, demonstrating the scale and sophistication of contemporary PSYOPS.</a:t>
            </a:r>
            <a:endParaRPr b="0" i="0" sz="15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2025-11-12T11:41:46Z</dcterms:created>
</cp:coreProperties>
</file>